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422" r:id="rId2"/>
    <p:sldId id="297" r:id="rId3"/>
    <p:sldId id="295" r:id="rId4"/>
    <p:sldId id="424" r:id="rId5"/>
    <p:sldId id="440" r:id="rId6"/>
    <p:sldId id="389" r:id="rId7"/>
    <p:sldId id="315" r:id="rId8"/>
    <p:sldId id="316" r:id="rId9"/>
    <p:sldId id="317" r:id="rId10"/>
    <p:sldId id="322" r:id="rId11"/>
    <p:sldId id="378" r:id="rId12"/>
    <p:sldId id="425" r:id="rId13"/>
    <p:sldId id="314" r:id="rId14"/>
    <p:sldId id="381" r:id="rId15"/>
    <p:sldId id="326" r:id="rId16"/>
    <p:sldId id="320" r:id="rId17"/>
    <p:sldId id="329" r:id="rId18"/>
    <p:sldId id="330" r:id="rId19"/>
    <p:sldId id="327" r:id="rId20"/>
    <p:sldId id="445" r:id="rId21"/>
    <p:sldId id="423" r:id="rId22"/>
    <p:sldId id="433" r:id="rId23"/>
    <p:sldId id="446" r:id="rId24"/>
    <p:sldId id="414" r:id="rId25"/>
    <p:sldId id="396" r:id="rId26"/>
    <p:sldId id="397" r:id="rId27"/>
    <p:sldId id="374" r:id="rId28"/>
    <p:sldId id="331" r:id="rId29"/>
    <p:sldId id="333" r:id="rId30"/>
    <p:sldId id="334" r:id="rId31"/>
    <p:sldId id="335" r:id="rId32"/>
    <p:sldId id="471" r:id="rId33"/>
    <p:sldId id="472" r:id="rId34"/>
    <p:sldId id="340" r:id="rId35"/>
    <p:sldId id="426" r:id="rId36"/>
    <p:sldId id="376" r:id="rId37"/>
    <p:sldId id="477" r:id="rId38"/>
    <p:sldId id="407" r:id="rId39"/>
    <p:sldId id="399" r:id="rId40"/>
    <p:sldId id="427" r:id="rId41"/>
    <p:sldId id="441" r:id="rId42"/>
    <p:sldId id="371" r:id="rId43"/>
    <p:sldId id="442" r:id="rId44"/>
    <p:sldId id="382" r:id="rId45"/>
    <p:sldId id="408" r:id="rId46"/>
    <p:sldId id="386" r:id="rId47"/>
    <p:sldId id="383" r:id="rId48"/>
    <p:sldId id="409" r:id="rId49"/>
    <p:sldId id="476" r:id="rId50"/>
    <p:sldId id="395" r:id="rId51"/>
    <p:sldId id="428" r:id="rId52"/>
    <p:sldId id="443" r:id="rId53"/>
    <p:sldId id="469" r:id="rId54"/>
    <p:sldId id="475" r:id="rId55"/>
    <p:sldId id="474" r:id="rId56"/>
    <p:sldId id="454" r:id="rId57"/>
    <p:sldId id="468" r:id="rId58"/>
    <p:sldId id="462" r:id="rId59"/>
    <p:sldId id="463" r:id="rId60"/>
    <p:sldId id="438" r:id="rId61"/>
    <p:sldId id="436" r:id="rId62"/>
    <p:sldId id="473" r:id="rId63"/>
    <p:sldId id="421" r:id="rId64"/>
    <p:sldId id="345" r:id="rId65"/>
    <p:sldId id="461" r:id="rId66"/>
    <p:sldId id="346" r:id="rId67"/>
    <p:sldId id="429" r:id="rId68"/>
    <p:sldId id="457" r:id="rId69"/>
    <p:sldId id="348" r:id="rId70"/>
    <p:sldId id="458" r:id="rId71"/>
    <p:sldId id="467" r:id="rId72"/>
    <p:sldId id="460" r:id="rId73"/>
    <p:sldId id="466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ngwon Lee" initials="W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9900"/>
    <a:srgbClr val="00C3F8"/>
    <a:srgbClr val="0432FF"/>
    <a:srgbClr val="76D6FF"/>
    <a:srgbClr val="0097CC"/>
    <a:srgbClr val="FBF000"/>
    <a:srgbClr val="FFCA21"/>
    <a:srgbClr val="FFFF25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54" autoAdjust="0"/>
    <p:restoredTop sz="94660"/>
  </p:normalViewPr>
  <p:slideViewPr>
    <p:cSldViewPr>
      <p:cViewPr>
        <p:scale>
          <a:sx n="137" d="100"/>
          <a:sy n="137" d="100"/>
        </p:scale>
        <p:origin x="888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117" Type="http://schemas.microsoft.com/office/2015/10/relationships/revisionInfo" Target="revisionInfo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commentAuthors" Target="commentAuthors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F1AA6-411F-49CB-A8B1-B5613A925A7E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BDD84-A72D-453B-BF7D-2EA40A005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첫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>
            <a:normAutofit/>
          </a:bodyPr>
          <a:lstStyle>
            <a:lvl1pPr algn="ctr">
              <a:defRPr sz="4800" b="0" i="0">
                <a:latin typeface="HDharmony" charset="-127"/>
                <a:ea typeface="HDharmony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07010"/>
            <a:ext cx="9144000" cy="1592131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latin typeface="HDharmony" charset="-127"/>
                <a:ea typeface="HDharmony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8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슬라이드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5416"/>
            <a:ext cx="10515600" cy="813226"/>
          </a:xfrm>
        </p:spPr>
        <p:txBody>
          <a:bodyPr>
            <a:normAutofit/>
          </a:bodyPr>
          <a:lstStyle>
            <a:lvl1pPr>
              <a:defRPr sz="4000" b="0" i="0">
                <a:solidFill>
                  <a:srgbClr val="00B0F0"/>
                </a:solidFill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31216"/>
            <a:ext cx="10515600" cy="5225134"/>
          </a:xfrm>
        </p:spPr>
        <p:txBody>
          <a:bodyPr>
            <a:normAutofit/>
          </a:bodyPr>
          <a:lstStyle>
            <a:lvl1pPr marL="514350" indent="-514350">
              <a:lnSpc>
                <a:spcPct val="200000"/>
              </a:lnSpc>
              <a:buFont typeface="+mj-lt"/>
              <a:buAutoNum type="arabicPeriod"/>
              <a:defRPr sz="3200" b="0" i="0">
                <a:latin typeface="HDharmony" charset="-127"/>
                <a:ea typeface="HDharmony" charset="-127"/>
              </a:defRPr>
            </a:lvl1pPr>
            <a:lvl2pPr>
              <a:lnSpc>
                <a:spcPct val="150000"/>
              </a:lnSpc>
              <a:defRPr sz="2000"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lnSpc>
                <a:spcPct val="15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lnSpc>
                <a:spcPct val="20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lnSpc>
                <a:spcPct val="15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8886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17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슬라이드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134702"/>
            <a:ext cx="10515600" cy="2852737"/>
          </a:xfrm>
        </p:spPr>
        <p:txBody>
          <a:bodyPr anchor="b">
            <a:normAutofit/>
          </a:bodyPr>
          <a:lstStyle>
            <a:lvl1pPr algn="ctr">
              <a:defRPr sz="6000" b="0" i="0"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67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슬라이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6562"/>
            <a:ext cx="10515600" cy="813226"/>
          </a:xfrm>
        </p:spPr>
        <p:txBody>
          <a:bodyPr>
            <a:normAutofit/>
          </a:bodyPr>
          <a:lstStyle>
            <a:lvl1pPr>
              <a:defRPr sz="4000" b="0" i="0">
                <a:solidFill>
                  <a:srgbClr val="00B0F0"/>
                </a:solidFill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215707"/>
          </a:xfrm>
        </p:spPr>
        <p:txBody>
          <a:bodyPr/>
          <a:lstStyle>
            <a:lvl1pPr>
              <a:defRPr sz="2400" b="0" i="0">
                <a:latin typeface="HDharmony" charset="-127"/>
                <a:ea typeface="HDharmony" charset="-127"/>
              </a:defRPr>
            </a:lvl1pPr>
            <a:lvl2pPr>
              <a:lnSpc>
                <a:spcPct val="150000"/>
              </a:lnSpc>
              <a:defRPr sz="2000" b="0" i="0">
                <a:latin typeface="HDharmony" charset="-127"/>
                <a:ea typeface="HDharmony" charset="-127"/>
              </a:defRPr>
            </a:lvl2pPr>
            <a:lvl3pPr>
              <a:lnSpc>
                <a:spcPct val="150000"/>
              </a:lnSpc>
              <a:defRPr b="0" i="0">
                <a:latin typeface="HDharmony" charset="-127"/>
                <a:ea typeface="HDharmony" charset="-127"/>
              </a:defRPr>
            </a:lvl3pPr>
            <a:lvl4pPr>
              <a:lnSpc>
                <a:spcPct val="200000"/>
              </a:lnSpc>
              <a:defRPr b="0" i="0">
                <a:latin typeface="HDharmony" charset="-127"/>
                <a:ea typeface="HDharmony" charset="-127"/>
              </a:defRPr>
            </a:lvl4pPr>
            <a:lvl5pPr>
              <a:lnSpc>
                <a:spcPct val="150000"/>
              </a:lnSpc>
              <a:defRPr b="0" i="0">
                <a:latin typeface="HDharmony" charset="-127"/>
                <a:ea typeface="HDharmony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87921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6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27F6D7-8598-4805-83CA-3E0E6CE4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0962DB0-27AB-4FB5-A638-D879F217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9A41119-5FCC-4759-8D92-6074F98D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D039885-46EA-44BB-BAE2-960BDA17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381BBBC5-EA6F-4013-9AB4-222BAD25E4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951038"/>
            <a:ext cx="3752850" cy="415766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401CAD62-BD6E-46B0-ADB4-20DE9A5619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6475" y="1951038"/>
            <a:ext cx="6537325" cy="4157662"/>
          </a:xfrm>
        </p:spPr>
        <p:txBody>
          <a:bodyPr/>
          <a:lstStyle>
            <a:lvl1pPr>
              <a:defRPr b="0" i="0">
                <a:latin typeface="HDharmony" charset="-127"/>
                <a:ea typeface="HDharmony" charset="-127"/>
              </a:defRPr>
            </a:lvl1pPr>
            <a:lvl2pPr>
              <a:defRPr b="0" i="0">
                <a:latin typeface="HDharmony" charset="-127"/>
                <a:ea typeface="HDharmony" charset="-127"/>
              </a:defRPr>
            </a:lvl2pPr>
            <a:lvl3pPr>
              <a:defRPr b="0" i="0">
                <a:latin typeface="HDharmony" charset="-127"/>
                <a:ea typeface="HDharmony" charset="-127"/>
              </a:defRPr>
            </a:lvl3pPr>
            <a:lvl4pPr>
              <a:defRPr b="0" i="0">
                <a:latin typeface="HDharmony" charset="-127"/>
                <a:ea typeface="HDharmony" charset="-127"/>
              </a:defRPr>
            </a:lvl4pPr>
            <a:lvl5pPr>
              <a:defRPr b="0" i="0">
                <a:latin typeface="HDharmony" charset="-127"/>
                <a:ea typeface="HDharmony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2625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www.youtube.com/watch?v=0CqoMwcqIbQ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0CqoMwcqIbQ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0.png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emf"/><Relationship Id="rId3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zzing0907/pycon-tutorial/tree/master/policy_iteration" TargetMode="External"/><Relationship Id="rId3" Type="http://schemas.openxmlformats.org/officeDocument/2006/relationships/hyperlink" Target="https://github.com/wooridle/DeepRL__tutorial/tree/master/source_code/policy_iterati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0.png"/><Relationship Id="rId3" Type="http://schemas.openxmlformats.org/officeDocument/2006/relationships/image" Target="../media/image6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71.png"/><Relationship Id="rId5" Type="http://schemas.openxmlformats.org/officeDocument/2006/relationships/image" Target="../media/image6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hyperlink" Target="http://www.popsci.com/googles-alphago-ai-defeats-lee-se-dol-at-game-go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3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4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FD87052-4017-41E7-888C-955829B2F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4E66D2-8C4C-4FBB-93D0-94AFC4EBD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강화학습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cs typeface="HDharmony" charset="-127"/>
              </a:rPr>
              <a:t>기초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부터</a:t>
            </a:r>
            <a:r>
              <a:rPr lang="ko-KR" altLang="en-US" sz="4800" dirty="0" smtClean="0">
                <a:solidFill>
                  <a:schemeClr val="bg1"/>
                </a:solidFill>
                <a:cs typeface="HDharmony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DQN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까지</a:t>
            </a:r>
            <a:endParaRPr lang="ko-KR" altLang="en-US" sz="4800" b="0" dirty="0">
              <a:solidFill>
                <a:srgbClr val="0097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F32050-66B0-480C-AD9C-F12CF02D7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7010"/>
            <a:ext cx="9144000" cy="2016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이의령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3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BD46A-04E0-4432-900C-483368E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행동심리학의 강화이론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022B0D2-44EF-4A81-9CEA-7BA11C2D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스키너의 쥐 실험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CCD5AD6-78DE-4DB2-B008-0DE1B4D5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445" y="2260667"/>
            <a:ext cx="4549109" cy="2975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7A595D3-E50D-4791-9B3B-A399568E25E4}"/>
              </a:ext>
            </a:extLst>
          </p:cNvPr>
          <p:cNvSpPr txBox="1"/>
          <p:nvPr/>
        </p:nvSpPr>
        <p:spPr>
          <a:xfrm>
            <a:off x="3791336" y="5730706"/>
            <a:ext cx="489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Dharmony" charset="-127"/>
                <a:ea typeface="HDharmony" charset="-127"/>
              </a:rPr>
              <a:t>보상을 받는 행동의 확률 증가 </a:t>
            </a:r>
            <a:r>
              <a:rPr lang="en-US" altLang="ko-KR" sz="24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B0F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강화</a:t>
            </a:r>
            <a:endParaRPr lang="ko-KR" altLang="en-US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375E48D-CF91-4D43-8932-2E85CFC1087C}"/>
              </a:ext>
            </a:extLst>
          </p:cNvPr>
          <p:cNvCxnSpPr>
            <a:cxnSpLocks/>
          </p:cNvCxnSpPr>
          <p:nvPr/>
        </p:nvCxnSpPr>
        <p:spPr>
          <a:xfrm flipV="1">
            <a:off x="4244741" y="4908884"/>
            <a:ext cx="904775" cy="82182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02DC9E8-F62E-4E58-A02A-D927D46C17EF}"/>
              </a:ext>
            </a:extLst>
          </p:cNvPr>
          <p:cNvSpPr/>
          <p:nvPr/>
        </p:nvSpPr>
        <p:spPr>
          <a:xfrm>
            <a:off x="3917482" y="5730706"/>
            <a:ext cx="539015" cy="4616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BD46A-04E0-4432-900C-483368E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사례</a:t>
            </a:r>
            <a:r>
              <a:rPr lang="en-US" altLang="ko-KR" dirty="0" smtClean="0"/>
              <a:t>(?)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022B0D2-44EF-4A81-9CEA-7BA11C2D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벨 누르는 고양이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7A595D3-E50D-4791-9B3B-A399568E25E4}"/>
              </a:ext>
            </a:extLst>
          </p:cNvPr>
          <p:cNvSpPr txBox="1"/>
          <p:nvPr/>
        </p:nvSpPr>
        <p:spPr>
          <a:xfrm>
            <a:off x="3791336" y="5636115"/>
            <a:ext cx="46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Dharmony" charset="-127"/>
                <a:ea typeface="HDharmony" charset="-127"/>
              </a:rPr>
              <a:t>벨을 누르고 먹이를 획득 </a:t>
            </a:r>
            <a:r>
              <a:rPr lang="en-US" altLang="ko-KR" sz="24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강화학습</a:t>
            </a:r>
            <a:endParaRPr lang="ko-KR" altLang="en-US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02DC9E8-F62E-4E58-A02A-D927D46C17EF}"/>
              </a:ext>
            </a:extLst>
          </p:cNvPr>
          <p:cNvSpPr/>
          <p:nvPr/>
        </p:nvSpPr>
        <p:spPr>
          <a:xfrm>
            <a:off x="3735856" y="5643151"/>
            <a:ext cx="564366" cy="46166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48" y="1819081"/>
            <a:ext cx="6826393" cy="350071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375E48D-CF91-4D43-8932-2E85CFC1087C}"/>
              </a:ext>
            </a:extLst>
          </p:cNvPr>
          <p:cNvCxnSpPr>
            <a:cxnSpLocks/>
          </p:cNvCxnSpPr>
          <p:nvPr/>
        </p:nvCxnSpPr>
        <p:spPr>
          <a:xfrm flipV="1">
            <a:off x="4244741" y="4997003"/>
            <a:ext cx="1550752" cy="73370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hlinkClick r:id="rId4"/>
          </p:cNvPr>
          <p:cNvSpPr/>
          <p:nvPr/>
        </p:nvSpPr>
        <p:spPr>
          <a:xfrm>
            <a:off x="3454892" y="6231418"/>
            <a:ext cx="5979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 smtClean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https</a:t>
            </a:r>
            <a:r>
              <a:rPr lang="ko-KR" altLang="en-US" u="sng" dirty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://</a:t>
            </a:r>
            <a:r>
              <a:rPr lang="ko-KR" altLang="en-US" u="sng" dirty="0" smtClean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www.youtube.com/watch?v=0CqoMwcqIbQ</a:t>
            </a:r>
            <a:endParaRPr lang="ko-KR" altLang="en-US" u="sng" dirty="0">
              <a:solidFill>
                <a:srgbClr val="0097CC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4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강화학습 </a:t>
            </a:r>
            <a:r>
              <a:rPr lang="ko-KR" altLang="en-US" dirty="0" smtClean="0">
                <a:solidFill>
                  <a:srgbClr val="0096FF"/>
                </a:solidFill>
              </a:rPr>
              <a:t>기초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강화학습 구성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456710"/>
          </a:xfrm>
        </p:spPr>
        <p:txBody>
          <a:bodyPr>
            <a:normAutofit lnSpcReduction="10000"/>
          </a:bodyPr>
          <a:lstStyle/>
          <a:p>
            <a:r>
              <a:rPr lang="ko-KR" altLang="en-US" sz="2800" dirty="0"/>
              <a:t>핵심은 에이전트와 환경의 상호작용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pPr marL="0" indent="0" algn="ctr">
              <a:buNone/>
            </a:pP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에이전트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환경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[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행동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보상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D75A00-A1EA-43DB-AD45-93E060DE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67" y="1844824"/>
            <a:ext cx="5653598" cy="25666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3" b="15107"/>
          <a:stretch/>
        </p:blipFill>
        <p:spPr>
          <a:xfrm>
            <a:off x="1847528" y="4682343"/>
            <a:ext cx="8172276" cy="9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에이전트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상태를 관찰</a:t>
            </a:r>
            <a:r>
              <a:rPr lang="en-US" altLang="ko-KR" sz="4800" dirty="0">
                <a:sym typeface="Wingdings" panose="05000000000000000000" pitchFamily="2" charset="2"/>
              </a:rPr>
              <a:t>, </a:t>
            </a:r>
            <a:r>
              <a:rPr lang="ko-KR" altLang="en-US" sz="4800" dirty="0">
                <a:sym typeface="Wingdings" panose="05000000000000000000" pitchFamily="2" charset="2"/>
              </a:rPr>
              <a:t>행동을 선택</a:t>
            </a:r>
            <a:r>
              <a:rPr lang="ko-KR" altLang="en-US" sz="48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5D1D2B6-57C5-427E-B44D-5A8AFF12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25" y="2568031"/>
            <a:ext cx="4588650" cy="1972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2027722" y="5573157"/>
            <a:ext cx="87044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an autonomous, goal-directed entity which observes and acts upon an environment -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위키피디아</a:t>
            </a: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33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012555"/>
            <a:ext cx="10515600" cy="957913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환경</a:t>
            </a:r>
            <a:r>
              <a:rPr lang="en-US" altLang="ko-KR" sz="4800" dirty="0">
                <a:solidFill>
                  <a:srgbClr val="00B0F0"/>
                </a:solidFill>
              </a:rPr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에이전트를 제외한 </a:t>
            </a:r>
            <a:r>
              <a:rPr lang="ko-KR" altLang="en-US" sz="4800" dirty="0" smtClean="0">
                <a:sym typeface="Wingdings" panose="05000000000000000000" pitchFamily="2" charset="2"/>
              </a:rPr>
              <a:t>나머지</a:t>
            </a:r>
            <a:endParaRPr lang="ko-KR" altLang="en-US" sz="4800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1339404" y="2228048"/>
            <a:ext cx="100080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환경을 수학적으로 정의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 = MDP(Markov Decision Process)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환경을 모델링 한다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.</a:t>
            </a: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 </a:t>
            </a:r>
            <a:endParaRPr kumimoji="1"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하지만 대부분 강화학습 문제에서 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MDP</a:t>
            </a: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를 다 알 수 없다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ko-KR" sz="28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59" y="4452981"/>
            <a:ext cx="8822779" cy="19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2377C3-2F17-4B79-A7B9-DEC62A27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633" y="1718966"/>
            <a:ext cx="10515600" cy="3116985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무엇을 관찰</a:t>
            </a:r>
            <a:r>
              <a:rPr lang="en-US" altLang="ko-KR" sz="5400" dirty="0"/>
              <a:t>?</a:t>
            </a:r>
            <a:br>
              <a:rPr lang="en-US" altLang="ko-KR" sz="5400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800" dirty="0">
                <a:solidFill>
                  <a:srgbClr val="00B0F0"/>
                </a:solidFill>
              </a:rPr>
              <a:t>상태</a:t>
            </a:r>
            <a:r>
              <a:rPr lang="en-US" altLang="ko-KR" sz="4800" dirty="0">
                <a:solidFill>
                  <a:srgbClr val="00B0F0"/>
                </a:solidFill>
              </a:rPr>
              <a:t>(state), </a:t>
            </a:r>
            <a:r>
              <a:rPr lang="ko-KR" altLang="en-US" sz="4800" dirty="0">
                <a:solidFill>
                  <a:srgbClr val="00B0F0"/>
                </a:solidFill>
              </a:rPr>
              <a:t>보상</a:t>
            </a:r>
            <a:r>
              <a:rPr lang="en-US" altLang="ko-KR" sz="4800" dirty="0">
                <a:solidFill>
                  <a:srgbClr val="00B0F0"/>
                </a:solidFill>
              </a:rPr>
              <a:t>(reward)</a:t>
            </a:r>
            <a:r>
              <a:rPr lang="en-US" altLang="ko-KR" sz="4800" dirty="0"/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상태</a:t>
            </a:r>
            <a:r>
              <a:rPr lang="en-US" altLang="ko-KR" sz="4800" dirty="0">
                <a:solidFill>
                  <a:srgbClr val="00B0F0"/>
                </a:solidFill>
              </a:rPr>
              <a:t>(s)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현재 상황을 나타내는 정보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1429786" y="5661248"/>
            <a:ext cx="9319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에이전트가 탁구를 치려면 탁구공의 위치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속도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가속도와 같은 정보가 필요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80103C8-3684-4FE4-BC9D-70FA9355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60" y="2196303"/>
            <a:ext cx="5319780" cy="29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24744"/>
            <a:ext cx="11096798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보상</a:t>
            </a:r>
            <a:r>
              <a:rPr lang="en-US" altLang="ko-KR" sz="4800" dirty="0">
                <a:solidFill>
                  <a:srgbClr val="00B0F0"/>
                </a:solidFill>
              </a:rPr>
              <a:t>(r)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행동의 좋고 나쁨을 알려주는 정보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1917809" y="557315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보상은 에이전트가 달성하고자 하는 목표에 대한 정보를 담고 있다 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9251D54-DDFC-49B8-A7A0-250C36EC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55" y="2383218"/>
            <a:ext cx="7590755" cy="23490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F22E62-4454-4DE2-AA1D-6B42B2229923}"/>
              </a:ext>
            </a:extLst>
          </p:cNvPr>
          <p:cNvSpPr/>
          <p:nvPr/>
        </p:nvSpPr>
        <p:spPr>
          <a:xfrm>
            <a:off x="2035588" y="4732255"/>
            <a:ext cx="8468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https://www.intelnervana.com/demystifying-deep-reinforcement-learning/</a:t>
            </a:r>
          </a:p>
        </p:txBody>
      </p:sp>
    </p:spTree>
    <p:extLst>
      <p:ext uri="{BB962C8B-B14F-4D97-AF65-F5344CB8AC3E}">
        <p14:creationId xmlns:p14="http://schemas.microsoft.com/office/powerpoint/2010/main" val="45028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에이전트와 환경의 상호작용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800" dirty="0">
                <a:solidFill>
                  <a:prstClr val="black"/>
                </a:solidFill>
              </a:rPr>
              <a:t>1. </a:t>
            </a:r>
            <a:r>
              <a:rPr lang="ko-KR" altLang="en-US" sz="2800" dirty="0">
                <a:solidFill>
                  <a:prstClr val="black"/>
                </a:solidFill>
              </a:rPr>
              <a:t>에이전트가 환경에서 자신의 상태를 관찰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2. </a:t>
            </a:r>
            <a:r>
              <a:rPr lang="ko-KR" altLang="en-US" sz="2800" dirty="0">
                <a:solidFill>
                  <a:prstClr val="black"/>
                </a:solidFill>
              </a:rPr>
              <a:t>그 상태에서 </a:t>
            </a:r>
            <a:r>
              <a:rPr lang="ko-KR" altLang="en-US" sz="2800" dirty="0">
                <a:solidFill>
                  <a:srgbClr val="FF0000"/>
                </a:solidFill>
              </a:rPr>
              <a:t>어떠한 기준</a:t>
            </a:r>
            <a:r>
              <a:rPr lang="ko-KR" altLang="en-US" sz="2800" dirty="0">
                <a:solidFill>
                  <a:prstClr val="black"/>
                </a:solidFill>
              </a:rPr>
              <a:t>에 따라 행동을 선택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3. </a:t>
            </a:r>
            <a:r>
              <a:rPr lang="ko-KR" altLang="en-US" sz="2800" dirty="0">
                <a:solidFill>
                  <a:prstClr val="black"/>
                </a:solidFill>
              </a:rPr>
              <a:t>선택한 행동을 환경에서 실행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4. </a:t>
            </a:r>
            <a:r>
              <a:rPr lang="ko-KR" altLang="en-US" sz="2800" dirty="0">
                <a:solidFill>
                  <a:prstClr val="black"/>
                </a:solidFill>
              </a:rPr>
              <a:t>환경으로부터 다음 상태와 보상을 받음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srgbClr val="00B0F0"/>
                </a:solidFill>
              </a:rPr>
              <a:t>5. </a:t>
            </a:r>
            <a:r>
              <a:rPr lang="ko-KR" altLang="en-US" sz="2800" dirty="0">
                <a:solidFill>
                  <a:srgbClr val="00B0F0"/>
                </a:solidFill>
              </a:rPr>
              <a:t>보상을 통해 에이전트가 가진 정보를 수정함</a:t>
            </a:r>
          </a:p>
          <a:p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D75A00-A1EA-43DB-AD45-93E060DE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75" y="2568274"/>
            <a:ext cx="4349557" cy="197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204C4817-09D0-40EB-9280-8C4A59DA2716}"/>
                  </a:ext>
                </a:extLst>
              </p:cNvPr>
              <p:cNvSpPr txBox="1"/>
              <p:nvPr/>
            </p:nvSpPr>
            <p:spPr>
              <a:xfrm>
                <a:off x="3915146" y="5585381"/>
                <a:ext cx="45093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C4817-09D0-40EB-9280-8C4A59DA2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146" y="5585381"/>
                <a:ext cx="450937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0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C3F936-797C-4417-8CC5-FE4EC11F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53" y="331081"/>
            <a:ext cx="10515600" cy="1042890"/>
          </a:xfrm>
        </p:spPr>
        <p:txBody>
          <a:bodyPr/>
          <a:lstStyle/>
          <a:p>
            <a:pPr algn="l"/>
            <a:r>
              <a:rPr lang="ko-KR" altLang="en-US" sz="4000" dirty="0" smtClean="0">
                <a:latin typeface="HDharmony M" charset="-127"/>
                <a:ea typeface="HDharmony M" charset="-127"/>
                <a:cs typeface="HDharmony M" charset="-127"/>
              </a:rPr>
              <a:t>강사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ko-KR" altLang="en-US" sz="4800" dirty="0" smtClean="0">
                <a:latin typeface="HDharmony M" charset="-127"/>
                <a:ea typeface="HDharmony M" charset="-127"/>
                <a:cs typeface="HDharmony M" charset="-127"/>
              </a:rPr>
              <a:t>이의령 </a:t>
            </a:r>
            <a:r>
              <a:rPr lang="ko-KR" altLang="en-US" sz="4000" dirty="0" smtClean="0">
                <a:latin typeface="HDharmony M" charset="-127"/>
                <a:ea typeface="HDharmony M" charset="-127"/>
                <a:cs typeface="HDharmony M" charset="-127"/>
              </a:rPr>
              <a:t>약력</a:t>
            </a:r>
            <a:endParaRPr lang="ko-KR" altLang="en-US" sz="4000" dirty="0">
              <a:latin typeface="HDharmony M" charset="-127"/>
              <a:ea typeface="HDharmony M" charset="-127"/>
              <a:cs typeface="HDharmony M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38290DC-95F8-42BC-BABF-5E577980B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152" y="1904322"/>
            <a:ext cx="6976015" cy="37502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파이썬과 케라스로 배우는 강화학습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저자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PYCON 2017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강화학습 기초 튜토리얼 강의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GDG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DEVFest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2017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강화학습 세션 진행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한국인지과학협회 주최 카이스트 강화학습 기초 강의 진행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소프트웨어 마에스트로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8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기 인증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삼성리서치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AI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입문 교육 강사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강화학습 파트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510" y="1988840"/>
            <a:ext cx="3130331" cy="31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9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 조건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제한점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4567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에이전트가 충분한 </a:t>
            </a:r>
            <a:r>
              <a:rPr lang="en-US" altLang="ko-KR" sz="2800" dirty="0" smtClean="0"/>
              <a:t>Trial-Error-Learning</a:t>
            </a:r>
            <a:r>
              <a:rPr lang="ko-KR" altLang="en-US" sz="2800" dirty="0" smtClean="0"/>
              <a:t>을 하기 위한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시간과 비용이 요구된다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 smtClean="0"/>
              <a:t>에피소드가 너무 긴 문제에 대해선 풀기 어렵다</a:t>
            </a:r>
            <a:r>
              <a:rPr lang="en-US" altLang="ko-KR" sz="2800" dirty="0" smtClean="0"/>
              <a:t>.</a:t>
            </a:r>
            <a:br>
              <a:rPr lang="en-US" altLang="ko-KR" sz="2800" dirty="0" smtClean="0"/>
            </a:br>
            <a:r>
              <a:rPr lang="ko-KR" altLang="en-US" sz="2800" dirty="0" smtClean="0"/>
              <a:t>혹은</a:t>
            </a:r>
            <a:r>
              <a:rPr lang="en-US" altLang="ko-KR" sz="2800" dirty="0" smtClean="0"/>
              <a:t>, Reward</a:t>
            </a:r>
            <a:r>
              <a:rPr lang="ko-KR" altLang="en-US" sz="2800" dirty="0" smtClean="0"/>
              <a:t>가 </a:t>
            </a:r>
            <a:r>
              <a:rPr lang="en-US" altLang="ko-KR" sz="2800" dirty="0" smtClean="0"/>
              <a:t>Sparse</a:t>
            </a:r>
            <a:r>
              <a:rPr lang="ko-KR" altLang="en-US" sz="2800" dirty="0" smtClean="0"/>
              <a:t>하게 주어질 경우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9388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647"/>
            <a:ext cx="10515600" cy="2852737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MDP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(Markov Decision Process)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MDP (Markov Decision Process)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3440" y="5899186"/>
            <a:ext cx="3240360" cy="526296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어느 대학생의 </a:t>
            </a:r>
            <a:r>
              <a:rPr lang="en-US" altLang="ko-KR" dirty="0" smtClean="0">
                <a:sym typeface="Wingdings" panose="05000000000000000000" pitchFamily="2" charset="2"/>
              </a:rPr>
              <a:t>MDP</a:t>
            </a:r>
            <a:r>
              <a:rPr lang="mr-IN" altLang="ko-KR" dirty="0" smtClean="0">
                <a:sym typeface="Wingdings" panose="05000000000000000000" pitchFamily="2" charset="2"/>
              </a:rPr>
              <a:t>…</a:t>
            </a:r>
            <a:endParaRPr lang="ko-KR" altLang="en-US" sz="3200" dirty="0">
              <a:solidFill>
                <a:srgbClr val="00B0F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18" y="1782672"/>
            <a:ext cx="5114782" cy="4104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412776"/>
                <a:ext cx="7128792" cy="446449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</a:rPr>
                  <a:t>Sequential Decision Making</a:t>
                </a:r>
                <a:r>
                  <a:rPr lang="ko-KR" altLang="en-US" sz="28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</a:rPr>
                  <a:t>에 대한 수학적 틀</a:t>
                </a:r>
                <a:endParaRPr lang="en-US" altLang="ko-KR" sz="2800" dirty="0" smtClean="0">
                  <a:solidFill>
                    <a:srgbClr val="FF9900"/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{State}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상태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A {Action}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행동</a:t>
                </a:r>
                <a:endParaRPr lang="en-US" altLang="ko-KR" sz="3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R {Reward} :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보상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{Transition probability}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상태변환확률</a:t>
                </a:r>
                <a:endParaRPr lang="en-US" altLang="ko-KR" sz="3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{Discount Factor}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감가율</a:t>
                </a:r>
                <a:endParaRPr lang="ko-KR" altLang="en-US" sz="3600" dirty="0">
                  <a:solidFill>
                    <a:srgbClr val="00B0F0"/>
                  </a:solidFill>
                  <a:latin typeface="HDharmony" charset="-127"/>
                  <a:ea typeface="HDharmony" charset="-127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412776"/>
                <a:ext cx="7128792" cy="4464496"/>
              </a:xfrm>
              <a:prstGeom prst="rect">
                <a:avLst/>
              </a:prstGeom>
              <a:blipFill rotWithShape="0">
                <a:blip r:embed="rId3"/>
                <a:stretch>
                  <a:fillRect l="-13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3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MDP (Markov Decision Process)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340768"/>
                <a:ext cx="11161240" cy="518457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State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</a:rPr>
                  <a:t> </a:t>
                </a:r>
                <a:r>
                  <a:rPr lang="en-US" altLang="ko-KR" sz="3200" dirty="0">
                    <a:latin typeface="HDharmony" charset="-127"/>
                    <a:ea typeface="HDharmony" charset="-127"/>
                  </a:rPr>
                  <a:t>: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에이전트가 관찰 가능한 상태의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집합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Action: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에이전트가 할 수 있는 행동의 집합</a:t>
                </a:r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/>
                </a:r>
                <a:b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</a:b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              𝑨</a:t>
                </a:r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=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위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아래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좌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우 시간 𝑡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취한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</m:ctrlPr>
                      </m:sSubPr>
                      <m:e>
                        <m:r>
                          <a:rPr lang="en-US" altLang="ko-KR" sz="28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28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= 𝑎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Transition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Probability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 : 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</a:rPr>
                  <a:t>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다음 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State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로 넘어 갈 확률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Reward </a:t>
                </a:r>
                <a:r>
                  <a:rPr lang="en-US" altLang="ko-KR" sz="3200" dirty="0">
                    <a:latin typeface="HDharmony" charset="-127"/>
                    <a:ea typeface="HDharmony" charset="-127"/>
                  </a:rPr>
                  <a:t>: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처음 상태부터 마지막 상태까지 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</a:rPr>
                  <a:t>Discount Factor 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</a:rPr>
                  <a:t> </a:t>
                </a:r>
                <a:r>
                  <a:rPr lang="ko-KR" altLang="en-US" sz="2800" dirty="0" smtClean="0">
                    <a:solidFill>
                      <a:schemeClr val="bg2">
                        <a:lumMod val="50000"/>
                      </a:schemeClr>
                    </a:solidFill>
                    <a:latin typeface="HDharmony" charset="-127"/>
                    <a:ea typeface="HDharmony" charset="-127"/>
                  </a:rPr>
                  <a:t>미래 보상에 대한 할인율</a:t>
                </a:r>
                <a:r>
                  <a:rPr lang="en-US" altLang="ko-KR" sz="2800" dirty="0" smtClean="0">
                    <a:solidFill>
                      <a:schemeClr val="bg2">
                        <a:lumMod val="50000"/>
                      </a:schemeClr>
                    </a:solidFill>
                    <a:latin typeface="HDharmony" charset="-127"/>
                    <a:ea typeface="HDharmony" charset="-127"/>
                  </a:rPr>
                  <a:t> </a:t>
                </a:r>
                <a:endParaRPr lang="ko-KR" altLang="en-US" sz="3200" dirty="0">
                  <a:solidFill>
                    <a:schemeClr val="bg2">
                      <a:lumMod val="50000"/>
                    </a:schemeClr>
                  </a:solidFill>
                  <a:effectLst/>
                  <a:latin typeface="HDharmony" charset="-127"/>
                  <a:ea typeface="HDharmony" charset="-127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340768"/>
                <a:ext cx="11161240" cy="5184576"/>
              </a:xfrm>
              <a:prstGeom prst="rect">
                <a:avLst/>
              </a:prstGeom>
              <a:blipFill rotWithShape="0">
                <a:blip r:embed="rId2"/>
                <a:stretch>
                  <a:fillRect l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969971"/>
          </a:xfrm>
        </p:spPr>
        <p:txBody>
          <a:bodyPr anchor="t">
            <a:normAutofit/>
          </a:bodyPr>
          <a:lstStyle/>
          <a:p>
            <a:r>
              <a:rPr lang="ko-KR" altLang="en-US" sz="4800" dirty="0" smtClean="0">
                <a:solidFill>
                  <a:srgbClr val="00B0F0"/>
                </a:solidFill>
              </a:rPr>
              <a:t>그리드 월드</a:t>
            </a:r>
            <a:r>
              <a:rPr lang="en-US" altLang="ko-KR" sz="4800" dirty="0" smtClean="0"/>
              <a:t> </a:t>
            </a:r>
            <a:r>
              <a:rPr lang="en-US" altLang="ko-KR" sz="4800" dirty="0" smtClean="0">
                <a:sym typeface="Wingdings" panose="05000000000000000000" pitchFamily="2" charset="2"/>
              </a:rPr>
              <a:t> </a:t>
            </a:r>
            <a:r>
              <a:rPr lang="ko-KR" altLang="en-US" sz="4800" dirty="0" smtClean="0">
                <a:sym typeface="Wingdings" panose="05000000000000000000" pitchFamily="2" charset="2"/>
              </a:rPr>
              <a:t>간단한 강화학습 예제</a:t>
            </a:r>
            <a:r>
              <a:rPr lang="ko-KR" altLang="en-US" sz="4800" dirty="0" smtClean="0"/>
              <a:t> 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5578607" y="2168290"/>
            <a:ext cx="61540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목표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빨간 네모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가 장애물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B050"/>
                </a:solidFill>
                <a:latin typeface="HDharmony" charset="-127"/>
                <a:ea typeface="HDharmony" charset="-127"/>
              </a:rPr>
              <a:t>초록 세모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을 피해목표지점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파란 원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까지 가는 것</a:t>
            </a: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5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X 5 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격자 형태의 환경</a:t>
            </a: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환경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상태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행동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보상에 대한 정보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All In One</a:t>
            </a:r>
          </a:p>
          <a:p>
            <a:pPr marL="342900" indent="-342900">
              <a:buFont typeface="Arial" charset="0"/>
              <a:buChar char="•"/>
            </a:pP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장애물에 도착하면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(-1)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목표에 도착하면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(+1)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</a:t>
            </a: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09" y="2021983"/>
            <a:ext cx="4072944" cy="44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그리드 월드의 </a:t>
            </a:r>
            <a:r>
              <a:rPr lang="en-US" altLang="ko-KR" dirty="0" smtClean="0"/>
              <a:t>MDP (Markov Decision Process)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074" y="1240528"/>
                <a:ext cx="7023540" cy="4955357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상태 </a:t>
                </a:r>
                <a:r>
                  <a:rPr lang="en-US" altLang="ko-KR" sz="2800" dirty="0" smtClean="0"/>
                  <a:t>S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격자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상의 위치 좌표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 </a:t>
                </a:r>
                <a:endParaRPr lang="en-US" altLang="ko-KR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행동 </a:t>
                </a:r>
                <a:r>
                  <a:rPr lang="en-US" altLang="ko-KR" sz="2800" dirty="0" smtClean="0"/>
                  <a:t>A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{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up, down, right, left }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보상 </a:t>
                </a:r>
                <a:r>
                  <a:rPr lang="en-US" altLang="ko-KR" sz="2800" dirty="0" smtClean="0"/>
                  <a:t>R =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{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장애물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(-1),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목표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(+1)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상태변환확률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sz="2200" dirty="0" smtClean="0">
                    <a:solidFill>
                      <a:srgbClr val="0070C0"/>
                    </a:solidFill>
                  </a:rPr>
                  <a:t>다음 상태</a:t>
                </a:r>
                <a:r>
                  <a:rPr lang="en-US" altLang="ko-KR" sz="2200" dirty="0" smtClean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altLang="ko-KR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200" dirty="0" smtClean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2200" dirty="0" smtClean="0">
                    <a:solidFill>
                      <a:srgbClr val="0070C0"/>
                    </a:solidFill>
                  </a:rPr>
                  <a:t>로 도달할 확률</a:t>
                </a:r>
                <a:endParaRPr lang="en-US" altLang="ko-KR" sz="2200" dirty="0" smtClean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감가율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미래가치에 대한 가중치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ko-KR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=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특정 상태에서 특정 행동을 할 확률</a:t>
                </a:r>
                <a:endParaRPr lang="en-US" altLang="ko-K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074" y="1240528"/>
                <a:ext cx="7023540" cy="4955357"/>
              </a:xfrm>
              <a:blipFill rotWithShape="0">
                <a:blip r:embed="rId2"/>
                <a:stretch>
                  <a:fillRect l="-1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상자 3"/>
          <p:cNvSpPr txBox="1"/>
          <p:nvPr/>
        </p:nvSpPr>
        <p:spPr>
          <a:xfrm>
            <a:off x="7411254" y="6011219"/>
            <a:ext cx="376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*상태변환확률은 </a:t>
            </a:r>
            <a:r>
              <a:rPr kumimoji="1" lang="en-US" altLang="ko-KR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1</a:t>
            </a:r>
            <a:r>
              <a:rPr kumimoji="1" lang="ko-KR" altLang="en-US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로 가정</a:t>
            </a:r>
            <a:endParaRPr kumimoji="1" lang="ko-KR" altLang="en-US" dirty="0">
              <a:solidFill>
                <a:srgbClr val="FF000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14" y="1218896"/>
            <a:ext cx="4355262" cy="47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0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632"/>
            <a:ext cx="10515600" cy="174873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가치함수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(Value function)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53" y="1916832"/>
            <a:ext cx="11874439" cy="285273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어떻게 행동을 선택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판단 </a:t>
            </a:r>
            <a:r>
              <a:rPr lang="ko-KR" altLang="en-US" sz="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기준의 필요 </a:t>
            </a:r>
            <a:r>
              <a:rPr lang="en-US" altLang="ko-KR" sz="5000" dirty="0">
                <a:sym typeface="Wingdings" panose="05000000000000000000" pitchFamily="2" charset="2"/>
              </a:rPr>
              <a:t> </a:t>
            </a:r>
            <a:r>
              <a:rPr lang="ko-KR" altLang="en-US" sz="5000" dirty="0">
                <a:solidFill>
                  <a:srgbClr val="00B0F0"/>
                </a:solidFill>
                <a:sym typeface="Wingdings" panose="05000000000000000000" pitchFamily="2" charset="2"/>
              </a:rPr>
              <a:t>가치함수</a:t>
            </a:r>
            <a:r>
              <a:rPr lang="en-US" altLang="ko-KR" sz="5000" dirty="0">
                <a:solidFill>
                  <a:srgbClr val="00B0F0"/>
                </a:solidFill>
                <a:sym typeface="Wingdings" panose="05000000000000000000" pitchFamily="2" charset="2"/>
              </a:rPr>
              <a:t>(Value function)</a:t>
            </a:r>
            <a:endParaRPr lang="ko-KR" altLang="en-US" sz="5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0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만약 즉각적인 보상만을 고려해서 행동을 선택한다면</a:t>
            </a:r>
            <a:r>
              <a:rPr lang="en-US" altLang="ko-KR" sz="2800" dirty="0"/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3700EA7-4ED7-42AD-BE46-1C19C0457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87"/>
          <a:stretch/>
        </p:blipFill>
        <p:spPr>
          <a:xfrm>
            <a:off x="1936489" y="2422149"/>
            <a:ext cx="8627310" cy="20555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131666B-54E6-4BCF-8D37-CE422ECEF203}"/>
              </a:ext>
            </a:extLst>
          </p:cNvPr>
          <p:cNvSpPr/>
          <p:nvPr/>
        </p:nvSpPr>
        <p:spPr>
          <a:xfrm>
            <a:off x="1917809" y="557315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이 행동만이 좋은 행동이고 나머지는 아니다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?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4CAAF5A-4A34-4739-8ACD-78E82F47033F}"/>
              </a:ext>
            </a:extLst>
          </p:cNvPr>
          <p:cNvSpPr/>
          <p:nvPr/>
        </p:nvSpPr>
        <p:spPr>
          <a:xfrm>
            <a:off x="7975076" y="4015819"/>
            <a:ext cx="2450969" cy="725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D08C9BF6-A700-4032-ABF9-A0868AADBBC6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905376" y="4378751"/>
            <a:ext cx="4069700" cy="119440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BA7C3C95-3875-44EF-B9EE-0C7A0BDA52D7}"/>
              </a:ext>
            </a:extLst>
          </p:cNvPr>
          <p:cNvSpPr/>
          <p:nvPr/>
        </p:nvSpPr>
        <p:spPr>
          <a:xfrm>
            <a:off x="7405538" y="2270208"/>
            <a:ext cx="716437" cy="55618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B69EB696-CCE3-4075-BED5-C35670DAECEF}"/>
              </a:ext>
            </a:extLst>
          </p:cNvPr>
          <p:cNvSpPr/>
          <p:nvPr/>
        </p:nvSpPr>
        <p:spPr>
          <a:xfrm>
            <a:off x="9200560" y="2282320"/>
            <a:ext cx="716437" cy="55618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="" xmlns:a16="http://schemas.microsoft.com/office/drawing/2014/main" id="{D728DC6C-6EB0-4BA8-8787-27E640053CC1}"/>
              </a:ext>
            </a:extLst>
          </p:cNvPr>
          <p:cNvCxnSpPr>
            <a:stCxn id="15" idx="0"/>
            <a:endCxn id="16" idx="0"/>
          </p:cNvCxnSpPr>
          <p:nvPr/>
        </p:nvCxnSpPr>
        <p:spPr>
          <a:xfrm rot="16200000" flipH="1">
            <a:off x="8655212" y="1378753"/>
            <a:ext cx="12112" cy="1795022"/>
          </a:xfrm>
          <a:prstGeom prst="bentConnector3">
            <a:avLst>
              <a:gd name="adj1" fmla="val -2743519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단기적 보상이 아닌 장기적 보상 </a:t>
                </a:r>
                <a:r>
                  <a:rPr lang="ko-KR" altLang="en-US" sz="2800" dirty="0" smtClean="0">
                    <a:latin typeface="Wingdings" charset="2"/>
                  </a:rPr>
                  <a:t></a:t>
                </a:r>
                <a:r>
                  <a:rPr lang="ko-KR" altLang="en-US" sz="2800" dirty="0" smtClean="0"/>
                  <a:t>앞으로 </a:t>
                </a:r>
                <a:r>
                  <a:rPr lang="ko-KR" altLang="en-US" sz="2800" dirty="0"/>
                  <a:t>받을 보상을 고려 </a:t>
                </a:r>
                <a:endParaRPr lang="en-US" altLang="ko-KR" sz="2800" dirty="0" smtClean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/>
                  <a:t>현재 시간 </a:t>
                </a:r>
                <a:r>
                  <a:rPr lang="en-US" altLang="ko-KR" sz="2800" dirty="0"/>
                  <a:t>t</a:t>
                </a:r>
                <a:r>
                  <a:rPr lang="ko-KR" altLang="en-US" sz="2800" dirty="0"/>
                  <a:t>로부터 앞으로 받을 보상을 </a:t>
                </a:r>
                <a:r>
                  <a:rPr lang="ko-KR" altLang="en-US" sz="2800" dirty="0" smtClean="0"/>
                  <a:t>합한다</a:t>
                </a:r>
                <a:endParaRPr lang="en-US" altLang="ko-KR" sz="28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/>
                  <a:t>반환값</a:t>
                </a:r>
                <a:r>
                  <a:rPr lang="en-US" altLang="ko-KR" sz="2800" dirty="0"/>
                  <a:t>(Return</a:t>
                </a:r>
                <a:r>
                  <a:rPr lang="en-US" altLang="ko-KR" sz="2800" dirty="0" smtClean="0"/>
                  <a:t>)</a:t>
                </a:r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 </a:t>
                </a:r>
                <a:r>
                  <a:rPr lang="en-US" altLang="ko-KR" sz="2800" dirty="0"/>
                  <a:t>: </a:t>
                </a:r>
                <a:r>
                  <a:rPr lang="ko-KR" altLang="en-US" sz="2800" dirty="0"/>
                  <a:t>현재 가치로 변환한 보상들을 다 더한 값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AD9CE8C0-DF7F-4FBA-AC39-38E2E6BC82C1}"/>
                  </a:ext>
                </a:extLst>
              </p:cNvPr>
              <p:cNvSpPr txBox="1"/>
              <p:nvPr/>
            </p:nvSpPr>
            <p:spPr>
              <a:xfrm>
                <a:off x="2639616" y="4077072"/>
                <a:ext cx="748068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보상의 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</a:rPr>
                  <a:t>합</a:t>
                </a: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altLang="ko-KR" sz="32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3200" dirty="0" smtClean="0">
                    <a:latin typeface="HDharmony" charset="-127"/>
                    <a:ea typeface="HDharmony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 +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9CE8C0-DF7F-4FBA-AC39-38E2E6BC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4077072"/>
                <a:ext cx="7480680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8395" b="-4567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5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FEFF23-728D-483B-97D2-2F50CF7EA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6"/>
            <a:ext cx="10515600" cy="813226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7192FA5-F798-4B2E-A4C3-8723BF894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9208"/>
            <a:ext cx="12026552" cy="5466136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800" dirty="0" smtClean="0"/>
              <a:t>강화학습이란 무엇인가 </a:t>
            </a:r>
            <a:endParaRPr lang="en-US" altLang="ko-KR" sz="2800" dirty="0" smtClean="0"/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강화학습 기초</a:t>
            </a:r>
            <a:endParaRPr lang="en-US" altLang="ko-KR" sz="2800" dirty="0" smtClean="0"/>
          </a:p>
          <a:p>
            <a:pPr>
              <a:lnSpc>
                <a:spcPct val="160000"/>
              </a:lnSpc>
            </a:pPr>
            <a:r>
              <a:rPr lang="en-US" altLang="ko-KR" sz="2800" dirty="0" smtClean="0"/>
              <a:t>Dynamic </a:t>
            </a:r>
            <a:r>
              <a:rPr lang="en-US" altLang="ko-KR" sz="2800" dirty="0" smtClean="0"/>
              <a:t>Programming :</a:t>
            </a:r>
            <a:r>
              <a:rPr lang="ko-KR" altLang="en-US" sz="2800" dirty="0" smtClean="0"/>
              <a:t> </a:t>
            </a:r>
            <a:r>
              <a:rPr lang="ko-KR" altLang="en-US" sz="2800" dirty="0" smtClean="0">
                <a:solidFill>
                  <a:srgbClr val="0096FF"/>
                </a:solidFill>
              </a:rPr>
              <a:t>정책</a:t>
            </a:r>
            <a:r>
              <a:rPr lang="en-US" altLang="ko-KR" sz="2800" dirty="0">
                <a:solidFill>
                  <a:srgbClr val="0096FF"/>
                </a:solidFill>
              </a:rPr>
              <a:t> </a:t>
            </a:r>
            <a:r>
              <a:rPr lang="ko-KR" altLang="en-US" sz="2800" dirty="0" smtClean="0">
                <a:solidFill>
                  <a:srgbClr val="0096FF"/>
                </a:solidFill>
              </a:rPr>
              <a:t>이터레이션</a:t>
            </a:r>
            <a:r>
              <a:rPr lang="en-US" altLang="ko-KR" sz="2800" dirty="0" smtClean="0">
                <a:solidFill>
                  <a:srgbClr val="0096FF"/>
                </a:solidFill>
              </a:rPr>
              <a:t> </a:t>
            </a:r>
            <a:endParaRPr lang="en-US" altLang="ko-KR" sz="2800" dirty="0">
              <a:solidFill>
                <a:srgbClr val="0096FF"/>
              </a:solidFill>
            </a:endParaRPr>
          </a:p>
          <a:p>
            <a:pPr>
              <a:lnSpc>
                <a:spcPct val="160000"/>
              </a:lnSpc>
            </a:pPr>
            <a:r>
              <a:rPr lang="en-US" altLang="ko-KR" sz="2800" dirty="0" smtClean="0"/>
              <a:t>Model-Free Reinforcement Learning : </a:t>
            </a:r>
            <a:r>
              <a:rPr lang="en-US" altLang="ko-KR" sz="2400" dirty="0" smtClean="0">
                <a:solidFill>
                  <a:srgbClr val="0096FF"/>
                </a:solidFill>
              </a:rPr>
              <a:t>Monte-Carlo, TD, Q-Learning</a:t>
            </a:r>
          </a:p>
          <a:p>
            <a:pPr>
              <a:lnSpc>
                <a:spcPct val="160000"/>
              </a:lnSpc>
            </a:pPr>
            <a:r>
              <a:rPr lang="en-US" altLang="ko-KR" sz="2800" dirty="0" smtClean="0">
                <a:solidFill>
                  <a:srgbClr val="0096FF"/>
                </a:solidFill>
              </a:rPr>
              <a:t>DQN</a:t>
            </a:r>
            <a:r>
              <a:rPr lang="ko-KR" altLang="en-US" sz="2800" dirty="0" smtClean="0"/>
              <a:t> 이해하기</a:t>
            </a:r>
            <a:endParaRPr lang="en-US" altLang="ko-KR" sz="2800" dirty="0" smtClean="0"/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자동차 분야 강화학습 적용사례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5134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보상은 딜레이</a:t>
            </a:r>
            <a:r>
              <a:rPr lang="en-US" altLang="ko-KR" sz="2800" dirty="0"/>
              <a:t>(delay)</a:t>
            </a:r>
            <a:r>
              <a:rPr lang="ko-KR" altLang="en-US" sz="2800" dirty="0" smtClean="0"/>
              <a:t>된다 </a:t>
            </a:r>
            <a:r>
              <a:rPr lang="en-US" altLang="ko-KR" sz="2800" dirty="0" smtClean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감가율의 도입</a:t>
            </a:r>
            <a:r>
              <a:rPr lang="en-US" altLang="ko-KR" sz="2800" dirty="0">
                <a:sym typeface="Wingdings" panose="05000000000000000000" pitchFamily="2" charset="2"/>
              </a:rPr>
              <a:t>(discount factor)</a:t>
            </a:r>
            <a:r>
              <a:rPr lang="en-US" altLang="ko-KR" sz="28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C1B7860-379C-400E-B76A-E75D29FA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49" y="2116530"/>
            <a:ext cx="3241779" cy="17861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F878AEF-89DC-46B0-9F5E-527C6256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077" y="2116530"/>
            <a:ext cx="3241779" cy="1770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021AC132-BA3A-4AAB-8EE3-A841AA4DBC30}"/>
                  </a:ext>
                </a:extLst>
              </p:cNvPr>
              <p:cNvSpPr txBox="1"/>
              <p:nvPr/>
            </p:nvSpPr>
            <p:spPr>
              <a:xfrm>
                <a:off x="8648957" y="2868296"/>
                <a:ext cx="270484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0.1+0.1+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 ∞</m:t>
                      </m:r>
                    </m:oMath>
                  </m:oMathPara>
                </a14:m>
                <a:endParaRPr lang="en-US" altLang="ko-K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1+1+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 ∞</m:t>
                      </m:r>
                    </m:oMath>
                  </m:oMathPara>
                </a14:m>
                <a:endParaRPr lang="en-US" altLang="ko-KR" sz="2400" dirty="0">
                  <a:ea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1AC132-BA3A-4AAB-8EE3-A841AA4D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957" y="2868296"/>
                <a:ext cx="2704843" cy="1015663"/>
              </a:xfrm>
              <a:prstGeom prst="rect">
                <a:avLst/>
              </a:prstGeom>
              <a:blipFill>
                <a:blip r:embed="rId4"/>
                <a:stretch>
                  <a:fillRect l="-1577" r="-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4DA4A9D8-F16F-4F8D-A709-B3B09FFCAB1F}"/>
                  </a:ext>
                </a:extLst>
              </p:cNvPr>
              <p:cNvSpPr txBox="1"/>
              <p:nvPr/>
            </p:nvSpPr>
            <p:spPr>
              <a:xfrm>
                <a:off x="2249864" y="5298380"/>
                <a:ext cx="7692272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보상의 합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 +</m:t>
                    </m:r>
                    <m:sSup>
                      <m:sSup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A4A9D8-F16F-4F8D-A709-B3B09FFCA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864" y="5298380"/>
                <a:ext cx="7692272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2536"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DDEC7BB4-6D6C-4A6F-8FC9-64CAD4A2CD02}"/>
                  </a:ext>
                </a:extLst>
              </p:cNvPr>
              <p:cNvSpPr/>
              <p:nvPr/>
            </p:nvSpPr>
            <p:spPr>
              <a:xfrm>
                <a:off x="1814114" y="4596806"/>
                <a:ext cx="870444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Dharmony" charset="-127"/>
                    <a:ea typeface="HDharmony" charset="-127"/>
                  </a:rPr>
                  <a:t>감가율  </a:t>
                </a:r>
                <a14:m>
                  <m:oMath xmlns:m="http://schemas.openxmlformats.org/officeDocument/2006/math">
                    <m:r>
                      <a:rPr lang="en-US" altLang="ko-KR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0</m:t>
                    </m:r>
                    <m:r>
                      <a:rPr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ko-KR" altLang="en-US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𝛾</m:t>
                    </m:r>
                    <m:r>
                      <a:rPr lang="en-US" altLang="ko-KR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≤</m:t>
                    </m:r>
                    <m:r>
                      <a:rPr lang="en-US" altLang="ko-KR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1</m:t>
                    </m:r>
                  </m:oMath>
                </a14:m>
                <a:endPara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Dharmony" charset="-127"/>
                  <a:ea typeface="HDharmony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DEC7BB4-6D6C-4A6F-8FC9-64CAD4A2C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114" y="4596806"/>
                <a:ext cx="8704446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3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가치함수</a:t>
            </a:r>
            <a:r>
              <a:rPr lang="en-US" altLang="ko-KR" dirty="0" smtClean="0"/>
              <a:t> (</a:t>
            </a:r>
            <a:r>
              <a:rPr lang="en-US" altLang="ko-KR" dirty="0"/>
              <a:t>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/>
              <a:t>가치함수 </a:t>
            </a:r>
            <a:r>
              <a:rPr lang="en-US" altLang="ko-KR" sz="2500" dirty="0" smtClean="0"/>
              <a:t>:</a:t>
            </a:r>
            <a:r>
              <a:rPr lang="ko-KR" altLang="en-US" sz="2500" dirty="0" smtClean="0"/>
              <a:t> </a:t>
            </a:r>
            <a:r>
              <a:rPr lang="ko-KR" altLang="en-US" sz="2500" dirty="0" smtClean="0">
                <a:solidFill>
                  <a:srgbClr val="0096FF"/>
                </a:solidFill>
              </a:rPr>
              <a:t>미래에 받을 것이라 예쌍되는 반환값의 기댓값</a:t>
            </a:r>
            <a:endParaRPr lang="en-US" altLang="ko-KR" sz="2500" dirty="0" smtClean="0">
              <a:solidFill>
                <a:srgbClr val="0096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smtClean="0"/>
              <a:t>어떤 상태 </a:t>
            </a:r>
            <a:r>
              <a:rPr lang="en-US" altLang="ko-KR" sz="2500" dirty="0" smtClean="0"/>
              <a:t>s</a:t>
            </a:r>
            <a:r>
              <a:rPr lang="ko-KR" altLang="en-US" sz="2500" dirty="0" smtClean="0"/>
              <a:t> 에 갈 경우 그 이후로 받을 것이라 예상되는 보상에 대한 기대 </a:t>
            </a:r>
            <a:endParaRPr lang="ko-KR" altLang="en-US" sz="2500" dirty="0"/>
          </a:p>
          <a:p>
            <a:pPr>
              <a:lnSpc>
                <a:spcPct val="150000"/>
              </a:lnSpc>
            </a:pPr>
            <a:r>
              <a:rPr lang="ko-KR" altLang="en-US" sz="2500" dirty="0"/>
              <a:t>가치함수는 상태 </a:t>
            </a:r>
            <a:r>
              <a:rPr lang="en-US" altLang="ko-KR" sz="2500" dirty="0"/>
              <a:t>s</a:t>
            </a:r>
            <a:r>
              <a:rPr lang="ko-KR" altLang="en-US" sz="2500" dirty="0"/>
              <a:t>로만 정해지는 </a:t>
            </a:r>
            <a:r>
              <a:rPr lang="ko-KR" altLang="en-US" sz="2500" dirty="0" smtClean="0"/>
              <a:t>값 </a:t>
            </a:r>
            <a:r>
              <a:rPr lang="ko-KR" altLang="en-US" sz="2500" dirty="0" smtClean="0">
                <a:latin typeface="Wingdings" charset="2"/>
              </a:rPr>
              <a:t></a:t>
            </a:r>
            <a:r>
              <a:rPr lang="ko-KR" altLang="en-US" sz="2500" dirty="0" smtClean="0"/>
              <a:t>가능한 </a:t>
            </a:r>
            <a:r>
              <a:rPr lang="ko-KR" altLang="en-US" sz="2500" dirty="0"/>
              <a:t>반환값들의 평균 </a:t>
            </a:r>
          </a:p>
          <a:p>
            <a:endParaRPr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B98AB58-608C-48DF-B4BA-4521FD71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09" y="3084945"/>
            <a:ext cx="2232248" cy="3032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D0549644-FF2C-4729-B9F6-AC7E95C0CC8D}"/>
                  </a:ext>
                </a:extLst>
              </p:cNvPr>
              <p:cNvSpPr txBox="1"/>
              <p:nvPr/>
            </p:nvSpPr>
            <p:spPr>
              <a:xfrm>
                <a:off x="-448618" y="4033227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3200" b="1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3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 |</m:t>
                          </m:r>
                          <m:sSub>
                            <m:sSubPr>
                              <m:ctrlPr>
                                <a:rPr lang="en-US" altLang="ko-KR" sz="3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0549644-FF2C-4729-B9F6-AC7E95C0C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618" y="4033227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9">
                <a:extLst>
                  <a:ext uri="{FF2B5EF4-FFF2-40B4-BE49-F238E27FC236}">
                    <a16:creationId xmlns="" xmlns:a16="http://schemas.microsoft.com/office/drawing/2014/main" id="{D0549644-FF2C-4729-B9F6-AC7E95C0CC8D}"/>
                  </a:ext>
                </a:extLst>
              </p:cNvPr>
              <p:cNvSpPr txBox="1"/>
              <p:nvPr/>
            </p:nvSpPr>
            <p:spPr>
              <a:xfrm>
                <a:off x="-1392832" y="4796524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3200" b="1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ko-KR" alt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ko-KR" altLang="en-US" sz="32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3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7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0549644-FF2C-4729-B9F6-AC7E95C0C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2832" y="4796524"/>
                <a:ext cx="9570170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1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가치함수</a:t>
            </a:r>
            <a:r>
              <a:rPr lang="en-US" altLang="ko-KR" dirty="0" smtClean="0"/>
              <a:t> (</a:t>
            </a:r>
            <a:r>
              <a:rPr lang="en-US" altLang="ko-KR" dirty="0"/>
              <a:t>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/>
              <a:t>가치함수의 입력과 출력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4655840" y="1838487"/>
            <a:ext cx="87044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입력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상태</a:t>
            </a:r>
            <a:r>
              <a:rPr lang="en-US" altLang="ko-KR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(State)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출력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앞으로 받을 보상의 합</a:t>
            </a:r>
            <a:endParaRPr lang="ko-KR" altLang="en-US" sz="2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D0549644-FF2C-4729-B9F6-AC7E95C0CC8D}"/>
                  </a:ext>
                </a:extLst>
              </p:cNvPr>
              <p:cNvSpPr txBox="1"/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가치함수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0549644-FF2C-4729-B9F6-AC7E95C0C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blipFill rotWithShape="0">
                <a:blip r:embed="rId2"/>
                <a:stretch>
                  <a:fillRect t="-28395" b="-4567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2924944"/>
            <a:ext cx="5422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큐함수</a:t>
            </a:r>
            <a:r>
              <a:rPr lang="en-US" altLang="ko-KR" dirty="0"/>
              <a:t>(Q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하지만 내가 알고 싶은 건 </a:t>
            </a:r>
            <a:r>
              <a:rPr lang="ko-KR" altLang="en-US" sz="2800" dirty="0" smtClean="0"/>
              <a:t>어떤 </a:t>
            </a:r>
            <a:r>
              <a:rPr lang="ko-KR" altLang="en-US" sz="2800" dirty="0"/>
              <a:t>행동이 </a:t>
            </a:r>
            <a:r>
              <a:rPr lang="ko-KR" altLang="en-US" sz="2800" dirty="0" smtClean="0"/>
              <a:t>좋은지인데</a:t>
            </a:r>
            <a:r>
              <a:rPr lang="en-US" altLang="ko-KR" sz="2800" dirty="0"/>
              <a:t>?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1976894" y="1848019"/>
            <a:ext cx="8704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지금 상태에서 </a:t>
            </a:r>
            <a:r>
              <a:rPr lang="ko-KR" altLang="en-US" sz="2400" dirty="0">
                <a:solidFill>
                  <a:srgbClr val="FF0000"/>
                </a:solidFill>
                <a:latin typeface="HDharmony" charset="-127"/>
                <a:ea typeface="HDharmony" charset="-127"/>
              </a:rPr>
              <a:t>이 행동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을 선택했을 때 미래에 받을 것이라 기대하는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보상의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합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= </a:t>
            </a:r>
            <a:r>
              <a:rPr lang="ko-KR" altLang="en-US" sz="2400" dirty="0" err="1">
                <a:solidFill>
                  <a:srgbClr val="00B0F0"/>
                </a:solidFill>
                <a:latin typeface="HDharmony" charset="-127"/>
                <a:ea typeface="HDharmony" charset="-127"/>
              </a:rPr>
              <a:t>큐함수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15F6494-69A1-4F59-8E54-AB20FD3CE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05" y="2820220"/>
            <a:ext cx="2598624" cy="260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38DCE33A-F68D-4875-A4F7-5074A9462234}"/>
                  </a:ext>
                </a:extLst>
              </p:cNvPr>
              <p:cNvSpPr txBox="1"/>
              <p:nvPr/>
            </p:nvSpPr>
            <p:spPr>
              <a:xfrm>
                <a:off x="1544032" y="5892187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큐함수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8DCE33A-F68D-4875-A4F7-5074A9462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32" y="5892187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720" t="-28750" b="-475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565308" y="3386393"/>
            <a:ext cx="48106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입력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상태</a:t>
            </a:r>
            <a:r>
              <a:rPr lang="en-US" altLang="ko-KR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(State)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출력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각 행동에 대해 받을 보상의 합</a:t>
            </a:r>
            <a:endParaRPr lang="ko-KR" altLang="en-US" sz="2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3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정책</a:t>
            </a:r>
            <a:r>
              <a:rPr lang="en-US" altLang="ko-KR" dirty="0"/>
              <a:t>(Policy)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미래에 대한 기대 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내가 어떻게 행동할 것인지를 알아야 함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ko-KR" altLang="en-US" sz="2800" dirty="0">
                <a:sym typeface="Wingdings" panose="05000000000000000000" pitchFamily="2" charset="2"/>
              </a:rPr>
              <a:t>각</a:t>
            </a:r>
            <a:r>
              <a:rPr lang="en-US" altLang="ko-KR" sz="2800" dirty="0"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sym typeface="Wingdings" panose="05000000000000000000" pitchFamily="2" charset="2"/>
              </a:rPr>
              <a:t>상태에서 에이전트가 어떻게 행동할 지에 대한 정보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1743777" y="344526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상태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s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에서 행동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a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를 선택할 확률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10D6ABE1-BD81-4A9C-8D12-F1538610B57B}"/>
                  </a:ext>
                </a:extLst>
              </p:cNvPr>
              <p:cNvSpPr txBox="1"/>
              <p:nvPr/>
            </p:nvSpPr>
            <p:spPr>
              <a:xfrm>
                <a:off x="1199456" y="4147488"/>
                <a:ext cx="9570170" cy="5018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0D6ABE1-BD81-4A9C-8D12-F1538610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4147488"/>
                <a:ext cx="9570170" cy="501804"/>
              </a:xfrm>
              <a:prstGeom prst="rect">
                <a:avLst/>
              </a:prstGeom>
              <a:blipFill rotWithShape="0">
                <a:blip r:embed="rId2"/>
                <a:stretch>
                  <a:fillRect l="-2611" t="-26506" b="-4337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BDA4A10-22AB-4C9E-B183-CCFBE2D1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353" y="2636912"/>
            <a:ext cx="3194749" cy="33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647"/>
            <a:ext cx="10515600" cy="2852737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벨만방정식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(Bellman Equation)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벨만 기대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7580"/>
            <a:ext cx="10515600" cy="521570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가치함수의 계산가능한 형태로 만드는 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F8FB3218-0537-41CC-91B3-54BAA1751C70}"/>
                  </a:ext>
                </a:extLst>
              </p:cNvPr>
              <p:cNvSpPr txBox="1"/>
              <p:nvPr/>
            </p:nvSpPr>
            <p:spPr>
              <a:xfrm>
                <a:off x="911424" y="2166177"/>
                <a:ext cx="9809768" cy="4308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HDharmony" charset="-127"/>
                    <a:ea typeface="HDharmony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ko-KR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B3218-0537-41CC-91B3-54BAA175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166177"/>
                <a:ext cx="9809768" cy="430887"/>
              </a:xfrm>
              <a:prstGeom prst="rect">
                <a:avLst/>
              </a:prstGeom>
              <a:blipFill rotWithShape="0">
                <a:blip r:embed="rId2"/>
                <a:stretch>
                  <a:fillRect b="-140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>
                <a:extLst>
                  <a:ext uri="{FF2B5EF4-FFF2-40B4-BE49-F238E27FC236}">
                    <a16:creationId xmlns="" xmlns:a16="http://schemas.microsoft.com/office/drawing/2014/main" id="{F8FB3218-0537-41CC-91B3-54BAA1751C70}"/>
                  </a:ext>
                </a:extLst>
              </p:cNvPr>
              <p:cNvSpPr txBox="1"/>
              <p:nvPr/>
            </p:nvSpPr>
            <p:spPr>
              <a:xfrm>
                <a:off x="1271464" y="4870321"/>
                <a:ext cx="9809768" cy="4308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HDharmony" charset="-127"/>
                    <a:ea typeface="HDharmony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ko-KR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B3218-0537-41CC-91B3-54BAA175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4870321"/>
                <a:ext cx="980976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/>
          <p:cNvSpPr/>
          <p:nvPr/>
        </p:nvSpPr>
        <p:spPr>
          <a:xfrm>
            <a:off x="6096000" y="2132856"/>
            <a:ext cx="1513490" cy="5628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5">
                <a:extLst>
                  <a:ext uri="{FF2B5EF4-FFF2-40B4-BE49-F238E27FC236}">
                    <a16:creationId xmlns="" xmlns:a16="http://schemas.microsoft.com/office/drawing/2014/main" id="{F8FB3218-0537-41CC-91B3-54BAA1751C70}"/>
                  </a:ext>
                </a:extLst>
              </p:cNvPr>
              <p:cNvSpPr txBox="1"/>
              <p:nvPr/>
            </p:nvSpPr>
            <p:spPr>
              <a:xfrm>
                <a:off x="1659776" y="3068960"/>
                <a:ext cx="9809768" cy="4308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ko-KR" alt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B3218-0537-41CC-91B3-54BAA175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776" y="3068960"/>
                <a:ext cx="98097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5">
                <a:extLst>
                  <a:ext uri="{FF2B5EF4-FFF2-40B4-BE49-F238E27FC236}">
                    <a16:creationId xmlns="" xmlns:a16="http://schemas.microsoft.com/office/drawing/2014/main" id="{F8FB3218-0537-41CC-91B3-54BAA1751C70}"/>
                  </a:ext>
                </a:extLst>
              </p:cNvPr>
              <p:cNvSpPr txBox="1"/>
              <p:nvPr/>
            </p:nvSpPr>
            <p:spPr>
              <a:xfrm>
                <a:off x="1847528" y="4006225"/>
                <a:ext cx="9809768" cy="4308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ko-KR" alt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8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ko-KR" altLang="en-US" sz="28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B3218-0537-41CC-91B3-54BAA175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006225"/>
                <a:ext cx="980976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[R] 17"/>
          <p:cNvCxnSpPr/>
          <p:nvPr/>
        </p:nvCxnSpPr>
        <p:spPr>
          <a:xfrm>
            <a:off x="6096000" y="5373216"/>
            <a:ext cx="1296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벨만 기대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7580"/>
            <a:ext cx="10515600" cy="521570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가치함수의 계산가능한 형태로 만드는 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F8FB3218-0537-41CC-91B3-54BAA1751C70}"/>
                  </a:ext>
                </a:extLst>
              </p:cNvPr>
              <p:cNvSpPr txBox="1"/>
              <p:nvPr/>
            </p:nvSpPr>
            <p:spPr>
              <a:xfrm>
                <a:off x="911424" y="2059375"/>
                <a:ext cx="9809768" cy="4308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HDharmony" charset="-127"/>
                    <a:ea typeface="HDharmony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ko-KR" altLang="en-US" sz="2800" b="1" i="1"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800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)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B3218-0537-41CC-91B3-54BAA175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059375"/>
                <a:ext cx="9809768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-211153" y="4581128"/>
                <a:ext cx="10920648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153" y="4581128"/>
                <a:ext cx="10920648" cy="10452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5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F8FB3218-0537-41CC-91B3-54BAA1751C70}"/>
              </a:ext>
            </a:extLst>
          </p:cNvPr>
          <p:cNvSpPr txBox="1"/>
          <p:nvPr/>
        </p:nvSpPr>
        <p:spPr>
          <a:xfrm>
            <a:off x="1254784" y="3969124"/>
            <a:ext cx="9809768" cy="430887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3359696" y="3111351"/>
            <a:ext cx="1082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계산 가능한 형태로 만들기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 기댓값 성질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096000" y="2026054"/>
            <a:ext cx="1513490" cy="5628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120657" y="2858590"/>
                <a:ext cx="3776483" cy="714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ko-KR" sz="2400" b="1" dirty="0" err="1" smtClean="0">
                    <a:sym typeface="Wingdings" panose="05000000000000000000" pitchFamily="2" charset="2"/>
                  </a:rPr>
                  <a:t>Cf</a:t>
                </a:r>
                <a:r>
                  <a:rPr lang="en-US" altLang="ko-KR" sz="2400" b="1" dirty="0" smtClean="0">
                    <a:sym typeface="Wingdings" panose="05000000000000000000" pitchFamily="2" charset="2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4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57" y="2858590"/>
                <a:ext cx="3776483" cy="714426"/>
              </a:xfrm>
              <a:prstGeom prst="rect">
                <a:avLst/>
              </a:prstGeom>
              <a:blipFill rotWithShape="0">
                <a:blip r:embed="rId4"/>
                <a:stretch>
                  <a:fillRect l="-2262" t="-44444" r="-808" b="-125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/>
          <p:nvPr/>
        </p:nvCxnSpPr>
        <p:spPr>
          <a:xfrm flipH="1">
            <a:off x="4799856" y="3659695"/>
            <a:ext cx="60045" cy="96869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579982" y="3671093"/>
            <a:ext cx="804050" cy="98204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5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벨만 기대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635676" y="1271868"/>
                <a:ext cx="10920648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Sup>
                        <m:sSubSup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Sup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′</m:t>
                          </m:r>
                        </m:sub>
                        <m:sup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76" y="1271868"/>
                <a:ext cx="10920648" cy="10452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6576"/>
            <a:ext cx="3757959" cy="34434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2"/>
          <a:stretch/>
        </p:blipFill>
        <p:spPr>
          <a:xfrm>
            <a:off x="5908972" y="2717890"/>
            <a:ext cx="5444828" cy="2970247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55254" y="6088873"/>
            <a:ext cx="352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latin typeface="HDharmony" charset="-127"/>
                <a:ea typeface="HDharmony" charset="-127"/>
                <a:cs typeface="HDharmony" charset="-127"/>
              </a:rPr>
              <a:t>그리드월드에서 가치함수 업데이트</a:t>
            </a:r>
            <a:endParaRPr kumimoji="1" lang="ko-KR" altLang="en-US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7312338" y="6088873"/>
            <a:ext cx="328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latin typeface="HDharmony" charset="-127"/>
                <a:ea typeface="HDharmony" charset="-127"/>
                <a:cs typeface="HDharmony" charset="-127"/>
              </a:rPr>
              <a:t>벨만 기대 방정식의 계산</a:t>
            </a:r>
            <a:endParaRPr kumimoji="1" lang="ko-KR" altLang="en-US" dirty="0">
              <a:latin typeface="HDharmony" charset="-127"/>
              <a:ea typeface="HDharmony" charset="-127"/>
              <a:cs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벨만 </a:t>
            </a:r>
            <a:r>
              <a:rPr lang="ko-KR" altLang="en-US" dirty="0" smtClean="0"/>
              <a:t>최적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0642"/>
                <a:ext cx="10515600" cy="2601041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최적의 큐함수 중 </a:t>
                </a:r>
                <a:r>
                  <a:rPr lang="en-US" altLang="ko-KR" sz="2800" dirty="0" smtClean="0"/>
                  <a:t>max</a:t>
                </a:r>
                <a:r>
                  <a:rPr lang="ko-KR" altLang="en-US" sz="2800" dirty="0" smtClean="0"/>
                  <a:t>를 취한 것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최적의 가치함수</a:t>
                </a:r>
                <a:endParaRPr lang="en-US" altLang="ko-KR" sz="2800" dirty="0" smtClean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olidFill>
                      <a:srgbClr val="FF0000"/>
                    </a:solidFill>
                  </a:rPr>
                  <a:t>최적 정책</a:t>
                </a:r>
                <a:r>
                  <a:rPr lang="ko-KR" altLang="en-US" sz="2800" dirty="0" smtClean="0"/>
                  <a:t> 아래에서 </a:t>
                </a:r>
                <a:r>
                  <a:rPr lang="ko-KR" altLang="en-US" sz="2800" dirty="0" smtClean="0">
                    <a:solidFill>
                      <a:srgbClr val="FF9900"/>
                    </a:solidFill>
                  </a:rPr>
                  <a:t>현재 상태의 큐함수 </a:t>
                </a:r>
                <a:r>
                  <a:rPr lang="en-US" altLang="ko-KR" sz="2800" dirty="0" smtClean="0"/>
                  <a:t/>
                </a:r>
                <a:br>
                  <a:rPr lang="en-US" altLang="ko-KR" sz="2800" dirty="0" smtClean="0"/>
                </a:b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sz="2800" dirty="0" smtClean="0">
                    <a:solidFill>
                      <a:srgbClr val="0097CC"/>
                    </a:solidFill>
                  </a:rPr>
                  <a:t>선택 가능 행동 </a:t>
                </a:r>
                <a:r>
                  <a:rPr lang="ko-KR" altLang="en-US" sz="2800" dirty="0" smtClean="0"/>
                  <a:t>중 </a:t>
                </a:r>
                <a:r>
                  <a:rPr lang="ko-KR" altLang="en-US" sz="2800" u="sng" dirty="0" smtClean="0">
                    <a:solidFill>
                      <a:srgbClr val="0097CC"/>
                    </a:solidFill>
                  </a:rPr>
                  <a:t>가장 높은 큐함수</a:t>
                </a:r>
                <a:r>
                  <a:rPr lang="ko-KR" altLang="en-US" sz="2800" dirty="0" smtClean="0">
                    <a:solidFill>
                      <a:srgbClr val="0097CC"/>
                    </a:solidFill>
                  </a:rPr>
                  <a:t> </a:t>
                </a:r>
                <a:r>
                  <a:rPr lang="en-US" altLang="ko-KR" sz="2800" dirty="0" smtClean="0">
                    <a:solidFill>
                      <a:srgbClr val="0097CC"/>
                    </a:solidFill>
                  </a:rPr>
                  <a:t> </a:t>
                </a:r>
                <a:r>
                  <a:rPr lang="en-US" altLang="ko-KR" sz="2800" dirty="0" smtClean="0"/>
                  <a:t>x </a:t>
                </a:r>
                <a:r>
                  <a:rPr lang="ko-KR" altLang="en-US" sz="2800" dirty="0" smtClean="0"/>
                  <a:t>감가율</a:t>
                </a:r>
                <a:r>
                  <a:rPr lang="en-US" altLang="ko-KR" sz="28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ko-KR" sz="2800" dirty="0" smtClean="0"/>
                  <a:t>)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+</a:t>
                </a:r>
                <a:r>
                  <a:rPr lang="ko-KR" altLang="en-US" sz="2800" dirty="0" smtClean="0"/>
                  <a:t> 보상</a:t>
                </a:r>
                <a:r>
                  <a:rPr lang="en-US" altLang="ko-KR" sz="2800" dirty="0" smtClean="0"/>
                  <a:t>(R)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0642"/>
                <a:ext cx="10515600" cy="2601041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982716" y="3986715"/>
                <a:ext cx="10226565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32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𝑚𝑎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𝑡</m:t>
                                  </m:r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𝑎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altLang="ko-KR" sz="2000" dirty="0" smtClean="0"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16" y="3986715"/>
                <a:ext cx="10226565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1334814" y="5054379"/>
                <a:ext cx="10226565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sz="32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𝑡</m:t>
                                  </m:r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,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𝑎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altLang="ko-KR" sz="2000" dirty="0" smtClean="0"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14" y="5054379"/>
                <a:ext cx="10226565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텍스트 상자 4"/>
          <p:cNvSpPr txBox="1"/>
          <p:nvPr/>
        </p:nvSpPr>
        <p:spPr>
          <a:xfrm>
            <a:off x="4219900" y="4623391"/>
            <a:ext cx="37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0070C0"/>
                </a:solidFill>
                <a:latin typeface="HDharmony" charset="-127"/>
                <a:ea typeface="HDharmony" charset="-127"/>
                <a:cs typeface="HDharmony" charset="-127"/>
              </a:rPr>
              <a:t>벨만 최적 방정식</a:t>
            </a:r>
            <a:endParaRPr kumimoji="1" lang="ko-KR" altLang="en-US" dirty="0">
              <a:solidFill>
                <a:srgbClr val="0070C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4219901" y="5709700"/>
            <a:ext cx="37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0070C0"/>
                </a:solidFill>
                <a:latin typeface="HDharmony" charset="-127"/>
                <a:ea typeface="HDharmony" charset="-127"/>
                <a:cs typeface="HDharmony" charset="-127"/>
              </a:rPr>
              <a:t>큐함수에 대한 벨만 최적 방정식</a:t>
            </a:r>
            <a:endParaRPr kumimoji="1" lang="ko-KR" altLang="en-US" dirty="0">
              <a:solidFill>
                <a:srgbClr val="0070C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456040" y="4549841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5843972" y="5618857"/>
            <a:ext cx="12241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6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7901"/>
            <a:ext cx="10515600" cy="120219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강화학습</a:t>
            </a:r>
            <a:r>
              <a:rPr lang="ko-KR" altLang="en-US" dirty="0" smtClean="0">
                <a:solidFill>
                  <a:srgbClr val="0096FF"/>
                </a:solidFill>
              </a:rPr>
              <a:t>이란 무엇인가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-27384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4864"/>
            <a:ext cx="10515600" cy="238259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다이내믹 프로그래밍</a:t>
            </a: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5400" dirty="0" smtClean="0">
                <a:solidFill>
                  <a:srgbClr val="0096FF"/>
                </a:solidFill>
              </a:rPr>
              <a:t>정책 이터레이션</a:t>
            </a:r>
            <a:endParaRPr lang="ko-KR" altLang="en-US" sz="5400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다이내믹 프로그래밍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412776"/>
                <a:ext cx="11161240" cy="446449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큰 문제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해결하기 위해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 문제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나누어 해를 구하는 방법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각 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State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별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작은문제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가치함수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구하여 </a:t>
                </a:r>
                <a:r>
                  <a:rPr lang="ko-KR" altLang="en-US" sz="28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Policy(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해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찾는 접근법 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큰 문제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  :   </a:t>
                </a:r>
                <a14:m>
                  <m:oMath xmlns:m="http://schemas.openxmlformats.org/officeDocument/2006/math">
                    <m:r>
                      <a:rPr lang="ko-KR" altLang="en-US" sz="2800">
                        <a:latin typeface="Cambria Math" panose="02040503050406030204" pitchFamily="18" charset="0"/>
                        <a:ea typeface="HDharmony" charset="-127"/>
                      </a:rPr>
                      <m:t>𝜋</m:t>
                    </m:r>
                    <m:r>
                      <a:rPr lang="en-US" altLang="ko-KR" sz="2800" smtClean="0">
                        <a:latin typeface="Cambria Math" charset="0"/>
                        <a:ea typeface="HDharmony" charset="-127"/>
                      </a:rPr>
                      <m:t> </m:t>
                    </m:r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latin typeface="Cambria Math" charset="0"/>
                            <a:ea typeface="HDharmony" charset="-127"/>
                          </a:rPr>
                        </m:ctrlPr>
                      </m:sSup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p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</a:rPr>
                          <m:t>∗</m:t>
                        </m:r>
                      </m:sup>
                    </m:sSup>
                  </m:oMath>
                </a14:m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 문제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280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풀이 방법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벨만 방정식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기대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or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b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</a:br>
                <a:endParaRPr lang="en-US" altLang="ko-KR" sz="28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  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벨만방정식으로 각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State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별 가치함수를 구하고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Policy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평가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412776"/>
                <a:ext cx="11161240" cy="4464496"/>
              </a:xfrm>
              <a:prstGeom prst="rect">
                <a:avLst/>
              </a:prstGeom>
              <a:blipFill rotWithShape="0">
                <a:blip r:embed="rId2"/>
                <a:stretch>
                  <a:fillRect l="-983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61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이터레이션</a:t>
            </a:r>
            <a:r>
              <a:rPr lang="en-US" altLang="ko-KR" dirty="0" smtClean="0"/>
              <a:t>(Policy iteration)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벨만 기대 방정식을 이용해 </a:t>
            </a:r>
            <a:r>
              <a:rPr lang="en-US" altLang="ko-KR" sz="2800" dirty="0" smtClean="0">
                <a:sym typeface="Wingdings" panose="05000000000000000000" pitchFamily="2" charset="2"/>
              </a:rPr>
              <a:t>MDP</a:t>
            </a:r>
            <a:r>
              <a:rPr lang="ko-KR" altLang="en-US" sz="2800" dirty="0" smtClean="0">
                <a:sym typeface="Wingdings" panose="05000000000000000000" pitchFamily="2" charset="2"/>
              </a:rPr>
              <a:t>문제를 푸는 방법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ko-KR" altLang="en-US" sz="2800" u="sng" dirty="0" smtClean="0">
                <a:sym typeface="Wingdings" panose="05000000000000000000" pitchFamily="2" charset="2"/>
              </a:rPr>
              <a:t>정책 평가</a:t>
            </a:r>
            <a:r>
              <a:rPr lang="ko-KR" altLang="en-US" sz="2800" dirty="0" smtClean="0">
                <a:sym typeface="Wingdings" panose="05000000000000000000" pitchFamily="2" charset="2"/>
              </a:rPr>
              <a:t>와 </a:t>
            </a:r>
            <a:r>
              <a:rPr lang="ko-KR" altLang="en-US" sz="2800" u="sng" dirty="0" smtClean="0">
                <a:sym typeface="Wingdings" panose="05000000000000000000" pitchFamily="2" charset="2"/>
              </a:rPr>
              <a:t>정책 발전</a:t>
            </a:r>
            <a:r>
              <a:rPr lang="ko-KR" altLang="en-US" sz="2800" dirty="0" smtClean="0">
                <a:sym typeface="Wingdings" panose="05000000000000000000" pitchFamily="2" charset="2"/>
              </a:rPr>
              <a:t>으로 구성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684923" y="5487972"/>
            <a:ext cx="1082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정책을 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평가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하고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 평가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새로운 정책으로 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업데이트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한다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 발전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)</a:t>
            </a:r>
            <a:endParaRPr lang="ko-KR" altLang="en-US" sz="24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89" y="2321760"/>
            <a:ext cx="4227222" cy="28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이터레이션</a:t>
            </a:r>
            <a:r>
              <a:rPr lang="en-US" altLang="ko-KR" dirty="0" smtClean="0"/>
              <a:t>(Policy iteration)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벨만 기대 방정식을 이용해 </a:t>
            </a:r>
            <a:r>
              <a:rPr lang="en-US" altLang="ko-KR" sz="2800" dirty="0" smtClean="0">
                <a:sym typeface="Wingdings" panose="05000000000000000000" pitchFamily="2" charset="2"/>
              </a:rPr>
              <a:t>MDP</a:t>
            </a:r>
            <a:r>
              <a:rPr lang="ko-KR" altLang="en-US" sz="2800" dirty="0" smtClean="0">
                <a:sym typeface="Wingdings" panose="05000000000000000000" pitchFamily="2" charset="2"/>
              </a:rPr>
              <a:t>문제를 푸는 방법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ko-KR" altLang="en-US" sz="2800" u="sng" dirty="0" smtClean="0">
                <a:sym typeface="Wingdings" panose="05000000000000000000" pitchFamily="2" charset="2"/>
              </a:rPr>
              <a:t>정책 평가</a:t>
            </a:r>
            <a:r>
              <a:rPr lang="ko-KR" altLang="en-US" sz="2800" dirty="0" smtClean="0">
                <a:sym typeface="Wingdings" panose="05000000000000000000" pitchFamily="2" charset="2"/>
              </a:rPr>
              <a:t>와 </a:t>
            </a:r>
            <a:r>
              <a:rPr lang="ko-KR" altLang="en-US" sz="2800" u="sng" dirty="0" smtClean="0">
                <a:sym typeface="Wingdings" panose="05000000000000000000" pitchFamily="2" charset="2"/>
              </a:rPr>
              <a:t>정책 발전</a:t>
            </a:r>
            <a:r>
              <a:rPr lang="ko-KR" altLang="en-US" sz="2800" dirty="0" smtClean="0">
                <a:sym typeface="Wingdings" panose="05000000000000000000" pitchFamily="2" charset="2"/>
              </a:rPr>
              <a:t>으로 구성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636912"/>
            <a:ext cx="10058400" cy="202221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2495600" y="4581128"/>
            <a:ext cx="216024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8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평가</a:t>
            </a:r>
            <a:endParaRPr lang="en-US" altLang="ko-KR" sz="28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가치함수 구하기</a:t>
            </a: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)</a:t>
            </a:r>
            <a:endParaRPr lang="ko-KR" altLang="en-US" sz="20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4980484" y="4566790"/>
            <a:ext cx="3024336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8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발전</a:t>
            </a:r>
            <a:endParaRPr lang="en-US" altLang="ko-KR" sz="28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(Greedy</a:t>
            </a:r>
            <a:r>
              <a:rPr lang="ko-KR" altLang="en-US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Improvement)</a:t>
            </a:r>
            <a:endParaRPr lang="ko-KR" altLang="en-US" sz="20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6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평가</a:t>
            </a:r>
            <a:r>
              <a:rPr lang="en-US" altLang="ko-KR" dirty="0" smtClean="0"/>
              <a:t>(Policy Evaluation)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22679"/>
          </a:xfrm>
        </p:spPr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현재 상태의 가치함수 계산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" y="2510388"/>
            <a:ext cx="5111916" cy="2577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5912967" y="1281577"/>
                <a:ext cx="5719996" cy="5501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K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번째 가치함수 행렬에서 현재 상태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s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에서 갈 수 있는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다음 상태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s”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저장돼 있는 가치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𝑣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(s”)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를 불러온다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endParaRPr kumimoji="1" lang="en-US" altLang="ko-KR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감가율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를 곱하고 그 상태로 가는 행동에 대한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보상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  <m:r>
                      <a:rPr kumimoji="1"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을</m:t>
                    </m:r>
                    <m:r>
                      <a:rPr kumimoji="1"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더한다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                            </a:t>
                </a:r>
                <a:r>
                  <a:rPr kumimoji="1" lang="en-US" altLang="ko-KR" dirty="0" smtClean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+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en-US" altLang="ko-KR" dirty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2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번에서 구한 값에 정책 값을 곱한다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                  </m:t>
                    </m:r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)(</m:t>
                    </m:r>
                    <m:sSubSup>
                      <m:sSub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 +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en-US" altLang="ko-KR" dirty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3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번은 모든 선택 가능한 행동에 반복하고 그 값을 더한다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)(</m:t>
                        </m:r>
                        <m:sSubSup>
                          <m:sSubSupPr>
                            <m:ctrlPr>
                              <a:rPr kumimoji="1" lang="en-US" altLang="ko-KR" i="1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bSupPr>
                          <m:e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𝑠</m:t>
                            </m:r>
                          </m:sub>
                          <m:sup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𝑎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kumimoji="1" lang="en-US" altLang="ko-KR" dirty="0">
                            <a:latin typeface="HDharmony" charset="-127"/>
                            <a:ea typeface="HDharmony" charset="-127"/>
                            <a:cs typeface="HDharmony" charset="-127"/>
                          </a:rPr>
                          <m:t> + 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m:rPr>
                            <m:nor/>
                          </m:rPr>
                          <a:rPr kumimoji="1" lang="en-US" altLang="ko-KR" dirty="0">
                            <a:ea typeface="HDharmony" charset="-127"/>
                            <a:cs typeface="HDharmony" charset="-127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bPr>
                          <m:e>
                            <m:r>
                              <a:rPr kumimoji="1" lang="ko-KR" altLang="en-US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 </m:t>
                            </m:r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ko-KR" i="1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pPr>
                          <m:e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))</m:t>
                        </m:r>
                        <m:r>
                          <m:rPr>
                            <m:nor/>
                          </m:rPr>
                          <a:rPr kumimoji="1" lang="en-US" altLang="ko-KR" dirty="0">
                            <a:latin typeface="HDharmony" charset="-127"/>
                            <a:ea typeface="HDharmony" charset="-127"/>
                            <a:cs typeface="HDharmony" charset="-127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dirty="0" smtClean="0">
                  <a:latin typeface="HDharmony" charset="-127"/>
                  <a:ea typeface="Cambria Math" charset="0"/>
                  <a:cs typeface="Cambria Math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4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 과정을 통해 더한 값을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K+1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번째 가치함수 행렬에 </a:t>
                </a:r>
                <a: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상태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저장</a:t>
                </a:r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1-5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과정을 모든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에 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대해 반복</a:t>
                </a:r>
                <a:endParaRPr kumimoji="1" lang="en-US" altLang="ko-KR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967" y="1281577"/>
                <a:ext cx="5719996" cy="5501634"/>
              </a:xfrm>
              <a:prstGeom prst="rect">
                <a:avLst/>
              </a:prstGeom>
              <a:blipFill rotWithShape="0">
                <a:blip r:embed="rId3"/>
                <a:stretch>
                  <a:fillRect l="-853" r="-107" b="-64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9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평가</a:t>
            </a:r>
            <a:r>
              <a:rPr lang="en-US" altLang="ko-KR" dirty="0" smtClean="0"/>
              <a:t>(Policy Evaluation)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032"/>
            <a:ext cx="10515600" cy="522679"/>
          </a:xfrm>
        </p:spPr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그리드 월드에서 정책 평가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4583832" y="2982724"/>
            <a:ext cx="768035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모든 상태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(s)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에 대해 </a:t>
            </a:r>
            <a:r>
              <a:rPr lang="ko-KR" altLang="en-US" sz="23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벨만 기대방정식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으로 가치함수를 계산한다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.</a:t>
            </a:r>
            <a:endParaRPr lang="ko-KR" altLang="en-US" sz="23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9">
                <a:extLst>
                  <a:ext uri="{FF2B5EF4-FFF2-40B4-BE49-F238E27FC236}">
                    <a16:creationId xmlns="" xmlns:a16="http://schemas.microsoft.com/office/drawing/2014/main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4876799" y="3983375"/>
                <a:ext cx="6955621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9" y="3983375"/>
                <a:ext cx="6955621" cy="10452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0017"/>
            <a:ext cx="3849414" cy="432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29" y="1556792"/>
            <a:ext cx="11163542" cy="3181081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 평가를 했으면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어떤 기준으로 정책 발전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300" dirty="0" smtClean="0">
                <a:solidFill>
                  <a:srgbClr val="00B0F0"/>
                </a:solidFill>
              </a:rPr>
              <a:t>탐욕 정책</a:t>
            </a:r>
            <a:r>
              <a:rPr lang="en-US" altLang="ko-KR" sz="5300" dirty="0" smtClean="0">
                <a:solidFill>
                  <a:srgbClr val="00B0F0"/>
                </a:solidFill>
              </a:rPr>
              <a:t>(Greedy Policy)</a:t>
            </a:r>
            <a:r>
              <a:rPr lang="ko-KR" altLang="en-US" sz="5300" dirty="0" smtClean="0">
                <a:solidFill>
                  <a:srgbClr val="00B0F0"/>
                </a:solidFill>
              </a:rPr>
              <a:t> </a:t>
            </a:r>
            <a:r>
              <a:rPr lang="en-US" altLang="ko-KR" sz="5300" dirty="0" smtClean="0"/>
              <a:t>=</a:t>
            </a:r>
            <a:r>
              <a:rPr lang="ko-KR" altLang="en-US" sz="5300" dirty="0" smtClean="0">
                <a:solidFill>
                  <a:srgbClr val="00B0F0"/>
                </a:solidFill>
              </a:rPr>
              <a:t> </a:t>
            </a:r>
            <a:r>
              <a:rPr lang="ko-KR" altLang="en-US" sz="5300" dirty="0" smtClean="0"/>
              <a:t>가장 큰 큐함수</a:t>
            </a:r>
            <a:endParaRPr lang="ko-KR" alt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발전</a:t>
            </a:r>
            <a:r>
              <a:rPr lang="en-US" altLang="ko-KR" dirty="0" smtClean="0"/>
              <a:t>(Policy Improvement)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874424" cy="521570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탐욕정책</a:t>
            </a:r>
            <a:r>
              <a:rPr lang="en-US" altLang="ko-KR" sz="3200" dirty="0"/>
              <a:t>(greedy policy</a:t>
            </a:r>
            <a:r>
              <a:rPr lang="en-US" altLang="ko-KR" sz="3200" dirty="0" smtClean="0"/>
              <a:t>)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지금 </a:t>
            </a:r>
            <a:r>
              <a:rPr lang="ko-KR" altLang="en-US" sz="2800" dirty="0"/>
              <a:t>상태에서 선택할 수 있는 행동 중에 큐함수가 가장 높은 행동을 선택</a:t>
            </a:r>
            <a:endParaRPr lang="en-US" altLang="ko-KR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42B7F26-12D1-40AA-B105-1597A188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24" y="2878202"/>
            <a:ext cx="4681351" cy="2012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1310914" y="5401783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4" y="5401783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11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발전</a:t>
            </a:r>
            <a:r>
              <a:rPr lang="en-US" altLang="ko-KR" dirty="0" smtClean="0"/>
              <a:t>(Policy Improvement)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3"/>
            <a:ext cx="10515600" cy="82287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그리드월드에서 정책 발전</a:t>
            </a:r>
            <a:endParaRPr lang="en-US" altLang="ko-K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5338073" y="4389369"/>
                <a:ext cx="6235514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073" y="4389369"/>
                <a:ext cx="6235514" cy="492443"/>
              </a:xfrm>
              <a:prstGeom prst="rect">
                <a:avLst/>
              </a:prstGeom>
              <a:blipFill rotWithShape="0">
                <a:blip r:embed="rId2"/>
                <a:stretch>
                  <a:fillRect l="-3324"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1" y="2115425"/>
            <a:ext cx="3741101" cy="4240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4439816" y="3198167"/>
            <a:ext cx="782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모든 상태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(s)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에 대해 </a:t>
            </a:r>
            <a:r>
              <a:rPr lang="ko-KR" altLang="en-US" sz="23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벨만 기대방정식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으로 가치함수를 계산한다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.</a:t>
            </a:r>
            <a:endParaRPr lang="ko-KR" altLang="en-US" sz="23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85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이터레이션 실습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F8F5DAF9-E285-4364-AF76-256DB05B05D0}"/>
              </a:ext>
            </a:extLst>
          </p:cNvPr>
          <p:cNvSpPr txBox="1"/>
          <p:nvPr/>
        </p:nvSpPr>
        <p:spPr>
          <a:xfrm>
            <a:off x="683246" y="2970576"/>
            <a:ext cx="10670554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600" dirty="0" smtClean="0">
                <a:latin typeface="BM JUA_OTF" charset="-127"/>
                <a:ea typeface="BM JUA_OTF" charset="-127"/>
                <a:cs typeface="BM JUA_OTF" charset="-127"/>
              </a:rPr>
              <a:t>Grid World</a:t>
            </a:r>
            <a:r>
              <a:rPr lang="ko-KR" altLang="en-US" sz="6600" dirty="0"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lang="ko-KR" altLang="en-US" sz="6600" dirty="0" smtClean="0">
                <a:latin typeface="BM JUA_OTF" charset="-127"/>
                <a:ea typeface="BM JUA_OTF" charset="-127"/>
                <a:cs typeface="BM JUA_OTF" charset="-127"/>
              </a:rPr>
              <a:t>예제</a:t>
            </a:r>
            <a:endParaRPr lang="ko-KR" altLang="en-US" sz="6600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" name="직사각형 2">
            <a:hlinkClick r:id="rId2"/>
          </p:cNvPr>
          <p:cNvSpPr/>
          <p:nvPr/>
        </p:nvSpPr>
        <p:spPr>
          <a:xfrm>
            <a:off x="1487488" y="4221088"/>
            <a:ext cx="9370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solidFill>
                  <a:srgbClr val="0097CC"/>
                </a:solidFill>
                <a:hlinkClick r:id="rId3"/>
              </a:rPr>
              <a:t>https://</a:t>
            </a:r>
            <a:r>
              <a:rPr lang="en-US" altLang="ko-KR" u="sng" dirty="0" err="1">
                <a:solidFill>
                  <a:srgbClr val="0097CC"/>
                </a:solidFill>
                <a:hlinkClick r:id="rId3"/>
              </a:rPr>
              <a:t>github.com</a:t>
            </a:r>
            <a:r>
              <a:rPr lang="en-US" altLang="ko-KR" u="sng" dirty="0">
                <a:solidFill>
                  <a:srgbClr val="0097CC"/>
                </a:solidFill>
                <a:hlinkClick r:id="rId3"/>
              </a:rPr>
              <a:t>/</a:t>
            </a:r>
            <a:r>
              <a:rPr lang="en-US" altLang="ko-KR" u="sng" dirty="0" err="1">
                <a:solidFill>
                  <a:srgbClr val="0097CC"/>
                </a:solidFill>
                <a:hlinkClick r:id="rId3"/>
              </a:rPr>
              <a:t>wooridle</a:t>
            </a:r>
            <a:r>
              <a:rPr lang="en-US" altLang="ko-KR" u="sng" dirty="0">
                <a:solidFill>
                  <a:srgbClr val="0097CC"/>
                </a:solidFill>
                <a:hlinkClick r:id="rId3"/>
              </a:rPr>
              <a:t>/</a:t>
            </a:r>
            <a:r>
              <a:rPr lang="en-US" altLang="ko-KR" u="sng" dirty="0" err="1">
                <a:solidFill>
                  <a:srgbClr val="0097CC"/>
                </a:solidFill>
                <a:hlinkClick r:id="rId3"/>
              </a:rPr>
              <a:t>DeepRL</a:t>
            </a:r>
            <a:r>
              <a:rPr lang="en-US" altLang="ko-KR" u="sng" dirty="0">
                <a:solidFill>
                  <a:srgbClr val="0097CC"/>
                </a:solidFill>
                <a:hlinkClick r:id="rId3"/>
              </a:rPr>
              <a:t>__tutorial/tree/master/</a:t>
            </a:r>
            <a:r>
              <a:rPr lang="en-US" altLang="ko-KR" u="sng" dirty="0" err="1">
                <a:solidFill>
                  <a:srgbClr val="0097CC"/>
                </a:solidFill>
                <a:hlinkClick r:id="rId3"/>
              </a:rPr>
              <a:t>source_code</a:t>
            </a:r>
            <a:r>
              <a:rPr lang="en-US" altLang="ko-KR" u="sng" dirty="0">
                <a:solidFill>
                  <a:srgbClr val="0097CC"/>
                </a:solidFill>
                <a:hlinkClick r:id="rId3"/>
              </a:rPr>
              <a:t>/</a:t>
            </a:r>
            <a:r>
              <a:rPr lang="en-US" altLang="ko-KR" u="sng" dirty="0" err="1">
                <a:solidFill>
                  <a:srgbClr val="0097CC"/>
                </a:solidFill>
                <a:hlinkClick r:id="rId3"/>
              </a:rPr>
              <a:t>policy_iteration</a:t>
            </a:r>
            <a:endParaRPr lang="ko-KR" altLang="en-US" u="sng" dirty="0">
              <a:solidFill>
                <a:srgbClr val="0097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02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r>
              <a:rPr lang="ko-KR" altLang="en-US" dirty="0" smtClean="0"/>
              <a:t>의 종류</a:t>
            </a:r>
            <a:endParaRPr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407368" y="980728"/>
            <a:ext cx="100080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Supervised </a:t>
            </a: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Learning :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정답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이 있는 데이터 </a:t>
            </a:r>
            <a:r>
              <a:rPr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학습</a:t>
            </a:r>
            <a:endParaRPr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Unsupervised Learning : 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데이터 자체의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특성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 학습 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Reinforcement </a:t>
            </a: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Learning :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보상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으로부터 학습 </a:t>
            </a:r>
            <a:endParaRPr kumimoji="1"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85" y="3789040"/>
            <a:ext cx="3034230" cy="26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다이내믹 프로그래밍의 한계점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339"/>
            <a:ext cx="10515600" cy="2485428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계산 복잡도 </a:t>
            </a:r>
            <a:r>
              <a:rPr lang="en-US" altLang="ko-KR" sz="2800" dirty="0" smtClean="0">
                <a:sym typeface="Wingdings" panose="05000000000000000000" pitchFamily="2" charset="2"/>
              </a:rPr>
              <a:t>: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모든 </a:t>
            </a:r>
            <a:r>
              <a:rPr lang="en-US" altLang="ko-KR" sz="2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State</a:t>
            </a:r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에 대해 가치함수 계산</a:t>
            </a:r>
            <a:endParaRPr lang="en-US" altLang="ko-KR" sz="2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차원의 저주 </a:t>
            </a:r>
            <a:r>
              <a:rPr lang="en-US" altLang="ko-KR" sz="2800" dirty="0" smtClean="0">
                <a:sym typeface="Wingdings" panose="05000000000000000000" pitchFamily="2" charset="2"/>
              </a:rPr>
              <a:t>: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State</a:t>
            </a:r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의 크기가 커질수록 차원이 커진다</a:t>
            </a:r>
            <a:r>
              <a:rPr lang="en-US" altLang="ko-KR" sz="2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환경에 대한 완벽한 정보가 필요</a:t>
            </a:r>
            <a:r>
              <a:rPr lang="en-US" altLang="ko-KR" sz="2800" dirty="0" smtClean="0">
                <a:sym typeface="Wingdings" panose="05000000000000000000" pitchFamily="2" charset="2"/>
              </a:rPr>
              <a:t>(Model-based)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>: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MDP</a:t>
            </a:r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에 대한 정보</a:t>
            </a:r>
            <a:endParaRPr lang="en-US" altLang="ko-KR" sz="2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185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88" y="3140968"/>
            <a:ext cx="11666512" cy="111811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- Free </a:t>
            </a:r>
            <a:b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Reinforcement Learni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Model-Free Reinforcement Learning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356336" y="2989870"/>
            <a:ext cx="11739736" cy="1358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Reinforcement Learning(Model-free)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latin typeface="HDharmony" charset="-127"/>
                <a:ea typeface="HDharmony" charset="-127"/>
              </a:rPr>
              <a:t>MDP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를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학습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하기</a:t>
            </a:r>
            <a:endParaRPr lang="en-US" altLang="ko-KR" sz="4400" dirty="0" smtClean="0">
              <a:latin typeface="HDharmony" charset="-127"/>
              <a:ea typeface="HDharmony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HDharmony" charset="-127"/>
                <a:ea typeface="HDharmony" charset="-127"/>
              </a:rPr>
              <a:t>    </a:t>
            </a:r>
            <a:r>
              <a:rPr lang="en-US" altLang="ko-KR" sz="2400" dirty="0" smtClean="0">
                <a:latin typeface="HDharmony" charset="-127"/>
                <a:ea typeface="HDharmony" charset="-127"/>
              </a:rPr>
              <a:t>      ex) MC, TD, SARSA, </a:t>
            </a:r>
            <a:r>
              <a:rPr lang="en-US" altLang="ko-KR" sz="2400" u="sng" dirty="0" smtClean="0">
                <a:latin typeface="HDharmony" charset="-127"/>
                <a:ea typeface="HDharmony" charset="-127"/>
              </a:rPr>
              <a:t>Q-Learning</a:t>
            </a:r>
            <a:r>
              <a:rPr lang="en-US" altLang="ko-KR" sz="2400" dirty="0" smtClean="0">
                <a:latin typeface="HDharmony" charset="-127"/>
                <a:ea typeface="HDharmony" charset="-127"/>
              </a:rPr>
              <a:t> 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356336" y="1467472"/>
            <a:ext cx="11923393" cy="1425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ko-KR" sz="4400" dirty="0" smtClean="0">
                <a:latin typeface="HDharmony" charset="-127"/>
                <a:ea typeface="HDharmony" charset="-127"/>
              </a:rPr>
              <a:t>Dynamic Programing(Model-based)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MDP</a:t>
            </a:r>
            <a:r>
              <a:rPr lang="ko-KR" altLang="en-US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를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계산</a:t>
            </a:r>
            <a:r>
              <a:rPr lang="ko-KR" altLang="en-US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하기</a:t>
            </a:r>
            <a:endParaRPr lang="en-US" altLang="ko-KR" sz="44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   </a:t>
            </a:r>
            <a:r>
              <a:rPr lang="en-US" altLang="ko-KR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     ex) </a:t>
            </a:r>
            <a:r>
              <a:rPr lang="ko-KR" altLang="en-US" sz="2400" u="sng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이터레이션</a:t>
            </a:r>
            <a:r>
              <a:rPr lang="en-US" altLang="ko-KR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가치 이터레이션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0632504" y="2420888"/>
            <a:ext cx="144016" cy="74796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968404" y="4797152"/>
            <a:ext cx="10515600" cy="782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r>
              <a:rPr lang="ko-KR" altLang="en-US" sz="4400" dirty="0" smtClean="0">
                <a:solidFill>
                  <a:srgbClr val="00C3F8"/>
                </a:solidFill>
                <a:latin typeface="HDharmony" charset="-127"/>
                <a:ea typeface="HDharmony" charset="-127"/>
              </a:rPr>
              <a:t>에이전트와 환경간의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상호작용</a:t>
            </a:r>
            <a:endParaRPr lang="ko-KR" altLang="en-US" sz="4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1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Model-Free Reinforcement Learning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695400" y="1088740"/>
            <a:ext cx="12210972" cy="318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1. 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Model-Free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37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환경에 대한 정보를 모른다는 가정</a:t>
            </a:r>
            <a:r>
              <a:rPr lang="en-US" altLang="ko-KR" sz="37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37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</a:br>
            <a:r>
              <a:rPr lang="en-US" altLang="ko-KR" sz="37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                        (unknown MDP) </a:t>
            </a:r>
            <a:r>
              <a:rPr lang="en-US" altLang="ko-KR" sz="4100" dirty="0">
                <a:solidFill>
                  <a:schemeClr val="tx1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4100" dirty="0">
                <a:solidFill>
                  <a:schemeClr val="tx1"/>
                </a:solidFill>
                <a:latin typeface="HDharmony" charset="-127"/>
                <a:ea typeface="HDharmony" charset="-127"/>
              </a:rPr>
            </a:b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2. 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샘플링 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에이전트가 경험한 상태들의 흔적</a:t>
            </a:r>
            <a:r>
              <a:rPr lang="en-US" altLang="ko-KR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샘플</a:t>
            </a:r>
            <a:r>
              <a:rPr lang="en-US" altLang="ko-KR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으로 학습한다</a:t>
            </a:r>
            <a:r>
              <a:rPr lang="en-US" altLang="ko-KR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.</a:t>
            </a:r>
            <a:r>
              <a:rPr lang="ko-KR" altLang="en-US" sz="3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endParaRPr lang="ko-KR" altLang="en-US" sz="2900" dirty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4149080"/>
            <a:ext cx="677273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Model-Free Reinforcement Learning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515380" y="1124744"/>
            <a:ext cx="11161240" cy="468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에이전트가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MDP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에 대한 정보를 모른다고 가정</a:t>
            </a:r>
            <a:endParaRPr lang="en-US" altLang="ko-KR" sz="28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에이전트가 현재 상태에서 행동을 선택</a:t>
            </a:r>
            <a:endParaRPr lang="en-US" altLang="ko-KR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ko-KR" altLang="en-US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선택한 행동에 대한 평가를 받음</a:t>
            </a:r>
            <a:r>
              <a:rPr lang="ko-KR" altLang="en-US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-&gt;</a:t>
            </a:r>
            <a:r>
              <a:rPr lang="ko-KR" altLang="en-US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보상</a:t>
            </a:r>
            <a:r>
              <a:rPr lang="en-US" altLang="ko-KR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(Reward)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ko-KR" altLang="en-US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평가를 토대로 자신을 업데이트 </a:t>
            </a:r>
            <a:r>
              <a:rPr lang="en-US" altLang="ko-KR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-&gt;</a:t>
            </a:r>
            <a:r>
              <a:rPr lang="ko-KR" altLang="en-US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가치함수의 업데이트</a:t>
            </a:r>
            <a:r>
              <a:rPr lang="en-US" altLang="ko-KR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 (Monte-</a:t>
            </a:r>
            <a:r>
              <a:rPr lang="en-US" altLang="ko-KR" dirty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arlo / TD)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2D75A00-A1EA-43DB-AD45-93E060DE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221" y="4075929"/>
            <a:ext cx="4349557" cy="19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샘플링과 가치함수 업데이트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782602" y="4725144"/>
            <a:ext cx="12210972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0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1. Monte Carlo </a:t>
            </a:r>
            <a:r>
              <a:rPr lang="ko-KR" altLang="en-US" sz="30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방식</a:t>
            </a:r>
            <a:r>
              <a:rPr lang="en-US" altLang="ko-KR" sz="30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= </a:t>
            </a:r>
            <a:r>
              <a:rPr lang="ko-KR" altLang="en-US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에피소드 단위 업데이트</a:t>
            </a:r>
            <a:r>
              <a:rPr lang="en-US" altLang="ko-KR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</a:br>
            <a:r>
              <a:rPr lang="en-US" altLang="ko-KR" sz="30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2. Temporal Difference =</a:t>
            </a:r>
            <a:r>
              <a:rPr lang="ko-KR" altLang="en-US" sz="30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Step</a:t>
            </a:r>
            <a:r>
              <a:rPr lang="ko-KR" altLang="en-US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 단위 업데이트 </a:t>
            </a:r>
            <a:r>
              <a:rPr lang="en-US" altLang="ko-KR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실시간</a:t>
            </a:r>
            <a:r>
              <a:rPr lang="en-US" altLang="ko-KR" sz="30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)</a:t>
            </a:r>
            <a:endParaRPr lang="ko-KR" altLang="en-US" sz="3000" dirty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883977"/>
            <a:ext cx="8335674" cy="23042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1384" y="1077397"/>
            <a:ext cx="929024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</a:pP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</a:rPr>
              <a:t>에이전트가 경험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</a:rPr>
              <a:t>(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</a:rPr>
              <a:t>방문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</a:rPr>
              <a:t>)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</a:rPr>
              <a:t>한 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</a:rPr>
              <a:t>State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</a:rPr>
              <a:t>의 </a:t>
            </a:r>
            <a:r>
              <a:rPr lang="ko-KR" altLang="en-US" sz="2400" dirty="0" smtClean="0">
                <a:solidFill>
                  <a:srgbClr val="FF9900"/>
                </a:solidFill>
                <a:latin typeface="HDharmony M" charset="-127"/>
                <a:ea typeface="HDharmony M" charset="-127"/>
                <a:cs typeface="HDharmony M" charset="-127"/>
              </a:rPr>
              <a:t>가치함수 업데이트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</a:rPr>
              <a:t>로 학습한다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</a:rPr>
              <a:t>.</a:t>
            </a:r>
            <a:endParaRPr lang="en-US" altLang="ko-KR" sz="2400" dirty="0">
              <a:latin typeface="HDharmony M" charset="-127"/>
              <a:ea typeface="HDharmony M" charset="-127"/>
              <a:cs typeface="HDharmony M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2567608" y="412404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(</a:t>
            </a:r>
            <a:r>
              <a:rPr kumimoji="1" lang="ko-KR" altLang="en-US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가치함수 업데이트</a:t>
            </a:r>
            <a:r>
              <a:rPr kumimoji="1" lang="en-US" altLang="ko-KR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1)</a:t>
            </a:r>
            <a:endParaRPr kumimoji="1" lang="ko-KR" altLang="en-US" dirty="0">
              <a:solidFill>
                <a:srgbClr val="0096FF"/>
              </a:solidFill>
              <a:latin typeface="HDharmony M" charset="-127"/>
              <a:ea typeface="HDharmony M" charset="-127"/>
              <a:cs typeface="HDharmony M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4655840" y="412404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(</a:t>
            </a:r>
            <a:r>
              <a:rPr kumimoji="1" lang="ko-KR" altLang="en-US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가치함수 업데이트</a:t>
            </a:r>
            <a:r>
              <a:rPr kumimoji="1" lang="en-US" altLang="ko-KR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2)</a:t>
            </a:r>
            <a:endParaRPr kumimoji="1" lang="ko-KR" altLang="en-US" dirty="0">
              <a:solidFill>
                <a:srgbClr val="0096FF"/>
              </a:solidFill>
              <a:latin typeface="HDharmony M" charset="-127"/>
              <a:ea typeface="HDharmony M" charset="-127"/>
              <a:cs typeface="HDharmony 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40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Monte Carlo Prediction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640616" cy="100811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800" dirty="0" smtClean="0"/>
              <a:t>목표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에피소드 단위로 해당 에피소드에서 방문한 상태의 가치함수 업데이트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05" y="2463381"/>
            <a:ext cx="3932584" cy="37266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74" y="2780928"/>
            <a:ext cx="5326661" cy="8913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74" y="4509120"/>
            <a:ext cx="4608512" cy="74644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616280" y="3672242"/>
            <a:ext cx="216024" cy="98089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>
                <a:extLst>
                  <a:ext uri="{FF2B5EF4-FFF2-40B4-BE49-F238E27FC236}">
                    <a16:creationId xmlns="" xmlns:a16="http://schemas.microsoft.com/office/drawing/2014/main" id="{047AFD09-CB2C-4A94-B128-741DE90262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4277" y="3742587"/>
                <a:ext cx="2977314" cy="64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6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3100" smtClean="0">
                        <a:solidFill>
                          <a:srgbClr val="0096FF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𝛼</m:t>
                    </m:r>
                    <m:r>
                      <a:rPr lang="en-US" altLang="ko-KR" sz="3100" b="0" i="1" smtClean="0">
                        <a:solidFill>
                          <a:srgbClr val="0096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ko-KR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</a:rPr>
                  <a:t>: Learning Rate</a:t>
                </a:r>
              </a:p>
            </p:txBody>
          </p:sp>
        </mc:Choice>
        <mc:Fallback xmlns="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47AFD09-CB2C-4A94-B128-741DE9026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277" y="3742587"/>
                <a:ext cx="2977314" cy="641753"/>
              </a:xfrm>
              <a:prstGeom prst="rect">
                <a:avLst/>
              </a:prstGeom>
              <a:blipFill rotWithShape="0">
                <a:blip r:embed="rId5"/>
                <a:stretch>
                  <a:fillRect b="-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 txBox="1">
            <a:spLocks/>
          </p:cNvSpPr>
          <p:nvPr/>
        </p:nvSpPr>
        <p:spPr>
          <a:xfrm>
            <a:off x="1240138" y="1874339"/>
            <a:ext cx="4448731" cy="738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altLang="ko-KR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Incremental Mean </a:t>
            </a:r>
            <a:r>
              <a:rPr lang="ko-KR" altLang="en-US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수식 유도</a:t>
            </a:r>
            <a:endParaRPr lang="en-US" altLang="ko-KR" dirty="0" smtClean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 txBox="1">
            <a:spLocks/>
          </p:cNvSpPr>
          <p:nvPr/>
        </p:nvSpPr>
        <p:spPr>
          <a:xfrm>
            <a:off x="5375920" y="5363917"/>
            <a:ext cx="6696744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ko-KR" altLang="en-US" sz="2800" dirty="0" smtClean="0">
                <a:latin typeface="HDharmony" charset="-127"/>
                <a:ea typeface="HDharmony" charset="-127"/>
              </a:rPr>
              <a:t>에피소드가 끝나면 각 상태 가치함수를 업데이트</a:t>
            </a:r>
            <a:endParaRPr lang="en-US" altLang="ko-KR" sz="2800" dirty="0" smtClean="0"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7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Learning(</a:t>
            </a:r>
            <a:r>
              <a:rPr lang="ko-KR" altLang="en-US" dirty="0" smtClean="0"/>
              <a:t>시간차 학습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941812" y="1340768"/>
            <a:ext cx="10308376" cy="318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실시간</a:t>
            </a:r>
            <a:r>
              <a:rPr lang="en-US" altLang="ko-KR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(On-line)</a:t>
            </a:r>
            <a:r>
              <a:rPr lang="ko-KR" altLang="en-US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학습 </a:t>
            </a:r>
            <a:endParaRPr lang="en-US" altLang="ko-KR" sz="5300" dirty="0" smtClean="0">
              <a:solidFill>
                <a:schemeClr val="tx1"/>
              </a:solidFill>
              <a:latin typeface="HDharmony" charset="-127"/>
              <a:ea typeface="HDharmony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1 ~ N</a:t>
            </a:r>
            <a:r>
              <a:rPr lang="ko-KR" altLang="en-US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Step</a:t>
            </a:r>
            <a:r>
              <a:rPr lang="ko-KR" altLang="en-US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53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단위로 가치함수 업데이트</a:t>
            </a:r>
            <a:endParaRPr lang="en-US" altLang="ko-KR" sz="5300" dirty="0" smtClean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3930" y="4887770"/>
            <a:ext cx="7164141" cy="950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Monte Carlo</a:t>
            </a:r>
            <a:r>
              <a:rPr lang="ko-KR" altLang="en-US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는 </a:t>
            </a:r>
            <a:r>
              <a:rPr lang="ko-KR" altLang="en-US" sz="44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에피소드</a:t>
            </a:r>
            <a:r>
              <a:rPr lang="ko-KR" altLang="en-US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 단위</a:t>
            </a:r>
            <a:endParaRPr lang="ko-KR" altLang="en-US" sz="4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7" name="왼쪽/오른쪽 화살표[L] 6"/>
          <p:cNvSpPr/>
          <p:nvPr/>
        </p:nvSpPr>
        <p:spPr>
          <a:xfrm rot="5400000">
            <a:off x="5714482" y="4621219"/>
            <a:ext cx="907051" cy="14401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3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521280" cy="56166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3000" dirty="0" smtClean="0"/>
              <a:t>목표 </a:t>
            </a:r>
            <a:r>
              <a:rPr lang="en-US" altLang="ko-KR" sz="3000" dirty="0"/>
              <a:t>: </a:t>
            </a:r>
            <a:r>
              <a:rPr lang="en-US" altLang="ko-KR" sz="3000" dirty="0" smtClean="0"/>
              <a:t>Step </a:t>
            </a:r>
            <a:r>
              <a:rPr lang="ko-KR" altLang="en-US" sz="3000" dirty="0" smtClean="0"/>
              <a:t>단위로 에이전트가 방문한 상태의 가치함수 업데이트</a:t>
            </a:r>
            <a:endParaRPr lang="en-US" altLang="ko-KR" sz="3000" dirty="0" smtClean="0"/>
          </a:p>
          <a:p>
            <a:pPr>
              <a:lnSpc>
                <a:spcPct val="160000"/>
              </a:lnSpc>
            </a:pPr>
            <a:r>
              <a:rPr lang="en-US" altLang="ko-KR" sz="2800" dirty="0"/>
              <a:t> </a:t>
            </a:r>
            <a:r>
              <a:rPr lang="en-US" altLang="ko-KR" sz="2800" dirty="0" smtClean="0">
                <a:solidFill>
                  <a:srgbClr val="FF9900"/>
                </a:solidFill>
              </a:rPr>
              <a:t>Monte Carlo </a:t>
            </a:r>
            <a:r>
              <a:rPr lang="ko-KR" altLang="en-US" sz="2800" dirty="0" smtClean="0"/>
              <a:t>방법 </a:t>
            </a:r>
            <a:r>
              <a:rPr lang="en-US" altLang="ko-KR" sz="2800" dirty="0" smtClean="0"/>
              <a:t>:</a:t>
            </a:r>
            <a:r>
              <a:rPr lang="en-US" altLang="ko-KR" sz="2800" dirty="0" smtClean="0">
                <a:solidFill>
                  <a:srgbClr val="FF9900"/>
                </a:solidFill>
              </a:rPr>
              <a:t/>
            </a:r>
            <a:br>
              <a:rPr lang="en-US" altLang="ko-KR" sz="2800" dirty="0" smtClean="0">
                <a:solidFill>
                  <a:srgbClr val="FF9900"/>
                </a:solidFill>
              </a:rPr>
            </a:br>
            <a:r>
              <a:rPr lang="en-US" altLang="ko-KR" sz="2600" dirty="0"/>
              <a:t> </a:t>
            </a:r>
            <a:r>
              <a:rPr lang="ko-KR" altLang="en-US" sz="2600" dirty="0" smtClean="0"/>
              <a:t>실제 값</a:t>
            </a:r>
            <a:r>
              <a:rPr lang="en-US" altLang="ko-KR" sz="2600" dirty="0" smtClean="0"/>
              <a:t> </a:t>
            </a:r>
            <a:r>
              <a:rPr lang="en-US" altLang="ko-KR" sz="2600" dirty="0"/>
              <a:t>R</a:t>
            </a:r>
            <a:r>
              <a:rPr lang="en-US" altLang="ko-KR" sz="2600" dirty="0" smtClean="0"/>
              <a:t>eturn =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Gt </a:t>
            </a:r>
            <a:r>
              <a:rPr lang="ko-KR" altLang="en-US" sz="2600" dirty="0" smtClean="0"/>
              <a:t>로 부터 가치 함수 업데이트</a:t>
            </a:r>
            <a:r>
              <a:rPr lang="en-US" altLang="ko-KR" sz="2600" dirty="0" smtClean="0"/>
              <a:t/>
            </a:r>
            <a:br>
              <a:rPr lang="en-US" altLang="ko-KR" sz="2600" dirty="0" smtClean="0"/>
            </a:br>
            <a:endParaRPr lang="en-US" altLang="ko-KR" sz="2800" dirty="0" smtClean="0"/>
          </a:p>
          <a:p>
            <a:pPr>
              <a:lnSpc>
                <a:spcPct val="160000"/>
              </a:lnSpc>
            </a:pPr>
            <a:r>
              <a:rPr lang="en-US" altLang="ko-KR" sz="3100" dirty="0" smtClean="0">
                <a:solidFill>
                  <a:srgbClr val="FF9900"/>
                </a:solidFill>
              </a:rPr>
              <a:t>Temporal Difference Learning </a:t>
            </a:r>
            <a:r>
              <a:rPr lang="ko-KR" altLang="en-US" sz="3100" dirty="0" smtClean="0"/>
              <a:t>방법 </a:t>
            </a:r>
            <a:r>
              <a:rPr lang="en-US" altLang="ko-KR" sz="3100" dirty="0" smtClean="0"/>
              <a:t>: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추정 값                              으로 부터 가치 함수 업데이트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 </a:t>
            </a:r>
            <a:r>
              <a:rPr lang="ko-KR" altLang="en-US" sz="2800" dirty="0" smtClean="0">
                <a:solidFill>
                  <a:srgbClr val="0096FF"/>
                </a:solidFill>
              </a:rPr>
              <a:t>추측 값으로 추측하기</a:t>
            </a:r>
            <a:r>
              <a:rPr lang="en-US" altLang="ko-KR" sz="2800" dirty="0" smtClean="0">
                <a:solidFill>
                  <a:srgbClr val="0096FF"/>
                </a:solidFill>
              </a:rPr>
              <a:t/>
            </a:r>
            <a:br>
              <a:rPr lang="en-US" altLang="ko-KR" sz="2800" dirty="0" smtClean="0">
                <a:solidFill>
                  <a:srgbClr val="0096FF"/>
                </a:solidFill>
              </a:rPr>
            </a:br>
            <a:endParaRPr lang="en-US" altLang="ko-KR" sz="3200" dirty="0" smtClean="0">
              <a:solidFill>
                <a:srgbClr val="0096FF"/>
              </a:solidFill>
            </a:endParaRP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                          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TD Target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                                         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 </a:t>
            </a:r>
            <a:r>
              <a:rPr lang="en-US" altLang="ko-KR" sz="2800" dirty="0" smtClean="0"/>
              <a:t>TD error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855874"/>
            <a:ext cx="4068858" cy="5432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3982341"/>
            <a:ext cx="2283103" cy="501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54" y="5216192"/>
            <a:ext cx="2177828" cy="4786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5929951"/>
            <a:ext cx="3544950" cy="4177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89" y="4554924"/>
            <a:ext cx="5871046" cy="6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4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640616" cy="532859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800" dirty="0" smtClean="0"/>
              <a:t>강화학습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에서 가장 중요한 알고리즘 중 하나라고 불린다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b</a:t>
            </a:r>
            <a:r>
              <a:rPr lang="en-US" altLang="ko-KR" sz="2800" dirty="0" smtClean="0"/>
              <a:t>y Richard, Sutton(</a:t>
            </a:r>
            <a:r>
              <a:rPr lang="ko-KR" altLang="en-US" sz="2800" dirty="0" smtClean="0"/>
              <a:t>강화학습의 아버지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>
                <a:solidFill>
                  <a:srgbClr val="0096FF"/>
                </a:solidFill>
              </a:rPr>
              <a:t>온라인 학습</a:t>
            </a:r>
            <a:r>
              <a:rPr lang="ko-KR" altLang="en-US" sz="2800" dirty="0" smtClean="0"/>
              <a:t>이 가능하다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에피소드가 끝나지 않아도 학습이 가능하다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2800" dirty="0" smtClean="0">
                <a:solidFill>
                  <a:srgbClr val="FF9900"/>
                </a:solidFill>
              </a:rPr>
              <a:t>Q-Learning</a:t>
            </a:r>
            <a:r>
              <a:rPr lang="ko-KR" altLang="en-US" sz="2800" dirty="0" smtClean="0">
                <a:solidFill>
                  <a:srgbClr val="FF9900"/>
                </a:solidFill>
              </a:rPr>
              <a:t>의 기본 알고리즘</a:t>
            </a:r>
            <a:endParaRPr lang="ko-KR" altLang="en-US" sz="2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5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강화학습 정의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65948" y="1931833"/>
            <a:ext cx="10515600" cy="167623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smtClean="0">
                <a:solidFill>
                  <a:srgbClr val="00B050"/>
                </a:solidFill>
              </a:rPr>
              <a:t>좋은 </a:t>
            </a:r>
            <a:r>
              <a:rPr lang="ko-KR" altLang="en-US" sz="3600" dirty="0">
                <a:solidFill>
                  <a:srgbClr val="00B050"/>
                </a:solidFill>
              </a:rPr>
              <a:t>순차적인 의사결정 배운다</a:t>
            </a:r>
            <a:r>
              <a:rPr lang="en-US" altLang="ko-KR" sz="3600" dirty="0" smtClean="0">
                <a:solidFill>
                  <a:srgbClr val="00B050"/>
                </a:solidFill>
              </a:rPr>
              <a:t>.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Learn </a:t>
            </a:r>
            <a:r>
              <a:rPr lang="en-US" altLang="ko-KR" sz="3600" dirty="0"/>
              <a:t>to make </a:t>
            </a:r>
            <a:r>
              <a:rPr lang="en-US" altLang="ko-KR" sz="3600" dirty="0">
                <a:solidFill>
                  <a:srgbClr val="00B0F0"/>
                </a:solidFill>
              </a:rPr>
              <a:t>good</a:t>
            </a:r>
            <a:r>
              <a:rPr lang="en-US" altLang="ko-KR" sz="3600" dirty="0"/>
              <a:t> </a:t>
            </a:r>
            <a:r>
              <a:rPr lang="en-US" altLang="ko-KR" sz="3600" dirty="0">
                <a:solidFill>
                  <a:srgbClr val="00B050"/>
                </a:solidFill>
              </a:rPr>
              <a:t>sequences of </a:t>
            </a:r>
            <a:r>
              <a:rPr lang="en-US" altLang="ko-KR" sz="3600" dirty="0" smtClean="0">
                <a:solidFill>
                  <a:srgbClr val="00B050"/>
                </a:solidFill>
              </a:rPr>
              <a:t>decisions</a:t>
            </a:r>
            <a:endParaRPr lang="en-US" altLang="ko-KR" sz="3200" dirty="0"/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5531318" y="3613536"/>
            <a:ext cx="0" cy="1679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415738" y="5452840"/>
            <a:ext cx="443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Reward for Sequence of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Decisions</a:t>
            </a:r>
          </a:p>
          <a:p>
            <a:pPr algn="ctr"/>
            <a:r>
              <a:rPr kumimoji="1"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순차적 의사결정에 대한 보상</a:t>
            </a:r>
            <a:endParaRPr kumimoji="1" lang="ko-KR" altLang="en-US" sz="2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705774" y="4437288"/>
            <a:ext cx="443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Repeated Interactions with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World</a:t>
            </a:r>
          </a:p>
          <a:p>
            <a:pPr algn="ctr"/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반복적인 환경과 상호작용</a:t>
            </a:r>
            <a:endParaRPr lang="en-US" altLang="ko-KR" sz="2000" dirty="0" smtClean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74399" y="4460662"/>
            <a:ext cx="5022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HDharmony" charset="-127"/>
                <a:ea typeface="HDharmony" charset="-127"/>
                <a:cs typeface="HDharmony" charset="-127"/>
              </a:rPr>
              <a:t>Don”t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 </a:t>
            </a:r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Know in Advance How World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Works</a:t>
            </a:r>
          </a:p>
          <a:p>
            <a:pPr algn="ctr"/>
            <a:r>
              <a:rPr kumimoji="1"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사전에 환경에 대한 모든 정보를 모른다</a:t>
            </a:r>
            <a:endParaRPr kumimoji="1" lang="ko-KR" altLang="en-US" sz="2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2137893" y="3613536"/>
            <a:ext cx="357617" cy="823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 flipV="1">
            <a:off x="8764376" y="3529419"/>
            <a:ext cx="0" cy="90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379780" y="6445018"/>
            <a:ext cx="5707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u="sng" dirty="0">
                <a:solidFill>
                  <a:srgbClr val="0097CC"/>
                </a:solidFill>
              </a:rPr>
              <a:t>http://web.stanford.edu/class/cs234/slides/lecture1_introduction.pdf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7563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840"/>
            <a:ext cx="10515600" cy="27742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 </a:t>
            </a:r>
            <a:r>
              <a:rPr lang="mr-IN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Learning</a:t>
            </a:r>
            <a:b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 smtClean="0">
                <a:solidFill>
                  <a:srgbClr val="0096FF"/>
                </a:solidFill>
              </a:rPr>
              <a:t>큐러닝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2574094"/>
            <a:ext cx="10515600" cy="1772617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어떻게 학습</a:t>
            </a:r>
            <a:r>
              <a:rPr lang="en-US" altLang="ko-KR" dirty="0"/>
              <a:t>?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400" dirty="0" smtClean="0">
                <a:solidFill>
                  <a:srgbClr val="00B0F0"/>
                </a:solidFill>
              </a:rPr>
              <a:t>큐함수의 업데이트</a:t>
            </a:r>
            <a:r>
              <a:rPr lang="en-US" altLang="ko-KR" sz="5400" dirty="0" smtClean="0">
                <a:solidFill>
                  <a:srgbClr val="00B0F0"/>
                </a:solidFill>
              </a:rPr>
              <a:t> + </a:t>
            </a:r>
            <a:r>
              <a:rPr lang="en-US" altLang="ko-KR" sz="5400" dirty="0">
                <a:solidFill>
                  <a:srgbClr val="FF9900"/>
                </a:solidFill>
                <a:cs typeface="HDharmony" charset="-127"/>
              </a:rPr>
              <a:t>Exploration(</a:t>
            </a:r>
            <a:r>
              <a:rPr lang="ko-KR" altLang="en-US" sz="5400" dirty="0">
                <a:solidFill>
                  <a:srgbClr val="FF9900"/>
                </a:solidFill>
                <a:cs typeface="HDharmony" charset="-127"/>
              </a:rPr>
              <a:t>탐험</a:t>
            </a:r>
            <a:r>
              <a:rPr lang="en-US" altLang="ko-KR" sz="5400" dirty="0">
                <a:solidFill>
                  <a:srgbClr val="FF9900"/>
                </a:solidFill>
                <a:cs typeface="HDharmony" charset="-127"/>
              </a:rPr>
              <a:t>) </a:t>
            </a:r>
            <a:endParaRPr lang="ko-KR" altLang="en-US" sz="5400" dirty="0">
              <a:solidFill>
                <a:srgbClr val="FF99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30999" y="4346711"/>
            <a:ext cx="4200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Ex) epsilon-greedy</a:t>
            </a:r>
            <a:endParaRPr lang="ko-KR" altLang="en-US" sz="3200" dirty="0">
              <a:solidFill>
                <a:srgbClr val="FF990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4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Exploration vs Exploitation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1353800" cy="52157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행동 선택의 기준</a:t>
            </a:r>
            <a: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/>
            </a:r>
            <a:b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endParaRPr lang="en-US" altLang="ko-KR" sz="2600" dirty="0" smtClean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altLang="ko-KR" sz="2600" dirty="0" smtClean="0">
                <a:sym typeface="Wingdings" panose="05000000000000000000" pitchFamily="2" charset="2"/>
              </a:rPr>
              <a:t>Exploration : </a:t>
            </a:r>
            <a:r>
              <a:rPr lang="ko-KR" altLang="en-US" sz="2600" dirty="0" smtClean="0">
                <a:sym typeface="Wingdings" panose="05000000000000000000" pitchFamily="2" charset="2"/>
              </a:rPr>
              <a:t>현재 정책</a:t>
            </a:r>
            <a:r>
              <a:rPr lang="en-US" altLang="ko-KR" sz="2600" dirty="0" smtClean="0">
                <a:sym typeface="Wingdings" panose="05000000000000000000" pitchFamily="2" charset="2"/>
              </a:rPr>
              <a:t>(Policy)</a:t>
            </a:r>
            <a:r>
              <a:rPr lang="ko-KR" altLang="en-US" sz="2600" dirty="0" smtClean="0">
                <a:sym typeface="Wingdings" panose="05000000000000000000" pitchFamily="2" charset="2"/>
              </a:rPr>
              <a:t>과</a:t>
            </a:r>
            <a:r>
              <a:rPr lang="en-US" altLang="ko-KR" sz="2600" dirty="0" smtClean="0">
                <a:sym typeface="Wingdings" panose="05000000000000000000" pitchFamily="2" charset="2"/>
              </a:rPr>
              <a:t> </a:t>
            </a:r>
            <a:r>
              <a:rPr lang="ko-KR" altLang="en-US" sz="2600" dirty="0" smtClean="0">
                <a:sym typeface="Wingdings" panose="05000000000000000000" pitchFamily="2" charset="2"/>
              </a:rPr>
              <a:t>상관 없이 </a:t>
            </a:r>
            <a:r>
              <a:rPr lang="ko-KR" altLang="en-US" sz="2600" dirty="0" smtClean="0">
                <a:solidFill>
                  <a:srgbClr val="0096FF"/>
                </a:solidFill>
                <a:sym typeface="Wingdings" panose="05000000000000000000" pitchFamily="2" charset="2"/>
              </a:rPr>
              <a:t>랜덤</a:t>
            </a:r>
            <a:r>
              <a:rPr lang="ko-KR" altLang="en-US" sz="2600" dirty="0" smtClean="0">
                <a:sym typeface="Wingdings" panose="05000000000000000000" pitchFamily="2" charset="2"/>
              </a:rPr>
              <a:t>하게 행동 선택</a:t>
            </a:r>
            <a:endParaRPr lang="en-US" altLang="ko-KR" sz="2600" dirty="0" smtClean="0">
              <a:sym typeface="Wingdings" panose="05000000000000000000" pitchFamily="2" charset="2"/>
            </a:endParaRPr>
          </a:p>
          <a:p>
            <a:endParaRPr lang="en-US" altLang="ko-KR" sz="2600" dirty="0">
              <a:sym typeface="Wingdings" panose="05000000000000000000" pitchFamily="2" charset="2"/>
            </a:endParaRPr>
          </a:p>
          <a:p>
            <a:r>
              <a:rPr lang="en-US" altLang="ko-KR" sz="2600" dirty="0" smtClean="0">
                <a:sym typeface="Wingdings" panose="05000000000000000000" pitchFamily="2" charset="2"/>
              </a:rPr>
              <a:t>E</a:t>
            </a:r>
            <a:r>
              <a:rPr lang="en-US" altLang="ko-KR" sz="2600" dirty="0">
                <a:sym typeface="Wingdings" panose="05000000000000000000" pitchFamily="2" charset="2"/>
              </a:rPr>
              <a:t>x</a:t>
            </a:r>
            <a:r>
              <a:rPr lang="en-US" altLang="ko-KR" sz="2600" dirty="0" smtClean="0">
                <a:sym typeface="Wingdings" panose="05000000000000000000" pitchFamily="2" charset="2"/>
              </a:rPr>
              <a:t>ploitation : </a:t>
            </a:r>
            <a:r>
              <a:rPr lang="ko-KR" altLang="en-US" sz="2600" dirty="0" smtClean="0">
                <a:sym typeface="Wingdings" panose="05000000000000000000" pitchFamily="2" charset="2"/>
              </a:rPr>
              <a:t> 현재 정책</a:t>
            </a:r>
            <a:r>
              <a:rPr lang="en-US" altLang="ko-KR" sz="2600" dirty="0" smtClean="0">
                <a:sym typeface="Wingdings" panose="05000000000000000000" pitchFamily="2" charset="2"/>
              </a:rPr>
              <a:t>(Policy)</a:t>
            </a:r>
            <a:r>
              <a:rPr lang="ko-KR" altLang="en-US" sz="2600" dirty="0" smtClean="0">
                <a:sym typeface="Wingdings" panose="05000000000000000000" pitchFamily="2" charset="2"/>
              </a:rPr>
              <a:t>에서 </a:t>
            </a:r>
            <a:r>
              <a:rPr lang="en-US" altLang="ko-KR" sz="2600" dirty="0" smtClean="0">
                <a:solidFill>
                  <a:srgbClr val="0096FF"/>
                </a:solidFill>
                <a:sym typeface="Wingdings" panose="05000000000000000000" pitchFamily="2" charset="2"/>
              </a:rPr>
              <a:t>Greedy</a:t>
            </a:r>
            <a:r>
              <a:rPr lang="ko-KR" altLang="en-US" sz="2600" dirty="0" smtClean="0">
                <a:sym typeface="Wingdings" panose="05000000000000000000" pitchFamily="2" charset="2"/>
              </a:rPr>
              <a:t>하게 행동 선택 </a:t>
            </a:r>
            <a:r>
              <a:rPr lang="en-US" altLang="ko-KR" sz="2600" dirty="0" smtClean="0">
                <a:sym typeface="Wingdings" panose="05000000000000000000" pitchFamily="2" charset="2"/>
              </a:rPr>
              <a:t>(</a:t>
            </a:r>
            <a:r>
              <a:rPr lang="ko-KR" altLang="en-US" sz="2600" dirty="0" smtClean="0">
                <a:sym typeface="Wingdings" panose="05000000000000000000" pitchFamily="2" charset="2"/>
              </a:rPr>
              <a:t>가장 큰 큐함수</a:t>
            </a:r>
            <a:r>
              <a:rPr lang="en-US" altLang="ko-KR" sz="2600" dirty="0" smtClean="0">
                <a:sym typeface="Wingdings" panose="05000000000000000000" pitchFamily="2" charset="2"/>
              </a:rPr>
              <a:t>)</a:t>
            </a:r>
            <a:endParaRPr lang="en-US" altLang="ko-KR" sz="28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66528" y="5445224"/>
            <a:ext cx="10297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Optimal</a:t>
            </a:r>
            <a:r>
              <a:rPr lang="ko-KR" altLang="en-US" sz="2400" dirty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정책</a:t>
            </a:r>
            <a:r>
              <a:rPr lang="en-US" altLang="ko-KR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(Policy)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을 찾기 위해 에이전트에게 </a:t>
            </a:r>
            <a:r>
              <a:rPr lang="ko-KR" altLang="en-US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지속적으로 탐험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을 시켜야 한다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HDharmony M" charset="-127"/>
              <a:ea typeface="HDharmony M" charset="-127"/>
              <a:cs typeface="HDharmony M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5520" y="3933056"/>
            <a:ext cx="9074224" cy="94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현재 에이전트가 가진 정책이  좋은 정책이 아닐 수 있다</a:t>
            </a:r>
            <a:r>
              <a:rPr lang="en-US" altLang="ko-KR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9900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나쁜 정책</a:t>
            </a: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으로 계속 행동을 하면 </a:t>
            </a:r>
            <a:r>
              <a:rPr lang="en-US" altLang="ko-KR" sz="2000" dirty="0" smtClean="0">
                <a:solidFill>
                  <a:srgbClr val="FF9900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Local Optima</a:t>
            </a: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에 빠질 수 있다</a:t>
            </a:r>
            <a:r>
              <a:rPr lang="en-US" altLang="ko-KR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  <a:endParaRPr lang="en-US" altLang="ko-KR" sz="2000" dirty="0">
              <a:latin typeface="HDharmony M" charset="-127"/>
              <a:ea typeface="HDharmony M" charset="-127"/>
              <a:cs typeface="HDharmony M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77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xmlns="" id="{F211D875-EE7E-4128-9988-AD8BF3D4CC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36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3600" i="1">
                        <a:latin typeface="Cambria Math" panose="02040503050406030204" pitchFamily="18" charset="0"/>
                      </a:rPr>
                      <m:t>탐</m:t>
                    </m:r>
                  </m:oMath>
                </a14:m>
                <a:r>
                  <a:rPr lang="ko-KR" altLang="en-US" sz="3600" dirty="0"/>
                  <a:t>욕정책</a:t>
                </a: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F211D875-EE7E-4128-9988-AD8BF3D4C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746"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08A4E82-F17E-4124-83A1-2D0D4B545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탐욕 정책의 </a:t>
            </a:r>
            <a:r>
              <a:rPr lang="en-US" altLang="ko-KR" dirty="0"/>
              <a:t>Exploration problem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일정한 확률로 랜덤하게 행동 선택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B97D12B2-40F1-4A5F-A8C0-436CF66A6242}"/>
                  </a:ext>
                </a:extLst>
              </p:cNvPr>
              <p:cNvSpPr txBox="1"/>
              <p:nvPr/>
            </p:nvSpPr>
            <p:spPr>
              <a:xfrm>
                <a:off x="1310913" y="5479797"/>
                <a:ext cx="9570170" cy="8238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dirty="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𝜀</m:t>
                    </m:r>
                    <m:r>
                      <a:rPr lang="en-US" altLang="ko-KR" sz="2400" dirty="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−</m:t>
                    </m:r>
                  </m:oMath>
                </a14:m>
                <a:r>
                  <a:rPr lang="ko-KR" altLang="en-US" sz="2400" dirty="0">
                    <a:solidFill>
                      <a:srgbClr val="00B0F0"/>
                    </a:solidFill>
                    <a:latin typeface="HDharmony" charset="-127"/>
                    <a:ea typeface="HDharmony" charset="-127"/>
                    <a:cs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240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𝑎𝑟𝑔𝑚𝑎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),  1−</m:t>
                            </m:r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97D12B2-40F1-4A5F-A8C0-436CF66A6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3" y="5479797"/>
                <a:ext cx="9570170" cy="8238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663CE7C5-A256-4A19-AB8C-EABB267F39E0}"/>
                  </a:ext>
                </a:extLst>
              </p:cNvPr>
              <p:cNvSpPr txBox="1"/>
              <p:nvPr/>
            </p:nvSpPr>
            <p:spPr>
              <a:xfrm>
                <a:off x="1310913" y="4839611"/>
                <a:ext cx="957017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HDharmony" charset="-127"/>
                    <a:ea typeface="HDharmony" charset="-127"/>
                    <a:cs typeface="HDharmony" charset="-127"/>
                  </a:rPr>
                  <a:t>탐욕정책</a:t>
                </a:r>
                <a:r>
                  <a:rPr lang="ko-KR" altLang="en-US" sz="2400" b="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𝜋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′(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𝑠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)=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𝑎𝑟𝑔𝑚𝑎</m:t>
                    </m:r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𝑞</m:t>
                        </m:r>
                      </m:e>
                      <m:sub>
                        <m:r>
                          <a:rPr lang="ko-KR" altLang="en-US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𝜋</m:t>
                        </m:r>
                      </m:sub>
                    </m:sSub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𝑠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,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𝑎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lang="ko-KR" altLang="en-US" sz="14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3CE7C5-A256-4A19-AB8C-EABB267F3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3" y="4839611"/>
                <a:ext cx="957017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000" b="-181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B5453A-B6C9-42C2-97C2-DC2F6B7DF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610" y="1936233"/>
            <a:ext cx="2393487" cy="25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큐러닝</a:t>
            </a:r>
            <a:r>
              <a:rPr lang="en-US" altLang="ko-KR" dirty="0"/>
              <a:t>(Q-Learning)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1353800" cy="5215707"/>
          </a:xfrm>
        </p:spPr>
        <p:txBody>
          <a:bodyPr anchor="t">
            <a:normAutofit/>
          </a:bodyPr>
          <a:lstStyle/>
          <a:p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기왕 기억을 활용하는 김에 좋은 기억을 활용해보자</a:t>
            </a:r>
            <a:endParaRPr lang="en-US" altLang="ko-KR" sz="26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600" dirty="0">
                <a:sym typeface="Wingdings" panose="05000000000000000000" pitchFamily="2" charset="2"/>
              </a:rPr>
              <a:t> </a:t>
            </a:r>
            <a:r>
              <a:rPr lang="ko-KR" altLang="en-US" sz="2600" dirty="0">
                <a:sym typeface="Wingdings" panose="05000000000000000000" pitchFamily="2" charset="2"/>
              </a:rPr>
              <a:t>다음 </a:t>
            </a:r>
            <a:r>
              <a:rPr lang="ko-KR" altLang="en-US" sz="2600" dirty="0" err="1">
                <a:sym typeface="Wingdings" panose="05000000000000000000" pitchFamily="2" charset="2"/>
              </a:rPr>
              <a:t>큐함수</a:t>
            </a:r>
            <a:r>
              <a:rPr lang="ko-KR" altLang="en-US" sz="2600" dirty="0">
                <a:sym typeface="Wingdings" panose="05000000000000000000" pitchFamily="2" charset="2"/>
              </a:rPr>
              <a:t> 중에서 가장 값이 큰 큐함수를 이용해서 현재 큐함수를 업데이트</a:t>
            </a:r>
            <a:r>
              <a:rPr lang="en-US" altLang="ko-KR" sz="26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altLang="ko-KR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   (</a:t>
            </a:r>
            <a:r>
              <a:rPr lang="en-US" altLang="ko-KR" sz="2800" dirty="0">
                <a:solidFill>
                  <a:srgbClr val="FF0000"/>
                </a:solidFill>
                <a:sym typeface="Wingdings" panose="05000000000000000000" pitchFamily="2" charset="2"/>
              </a:rPr>
              <a:t>Q-Learning)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F8F5DAF9-E285-4364-AF76-256DB05B05D0}"/>
                  </a:ext>
                </a:extLst>
              </p:cNvPr>
              <p:cNvSpPr txBox="1"/>
              <p:nvPr/>
            </p:nvSpPr>
            <p:spPr>
              <a:xfrm>
                <a:off x="838200" y="2940744"/>
                <a:ext cx="10670554" cy="563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F5DAF9-E285-4364-AF76-256DB05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40744"/>
                <a:ext cx="10670554" cy="563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218F2AB-5510-4555-B718-4E1272CF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406" y="3849719"/>
            <a:ext cx="7067514" cy="2711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큐러닝</a:t>
            </a:r>
            <a:r>
              <a:rPr lang="en-US" altLang="ko-KR" dirty="0"/>
              <a:t>(Q-Learning)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3909" y="1124744"/>
                <a:ext cx="10515600" cy="5215707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상태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s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에서 </a:t>
                </a:r>
                <a14:m>
                  <m:oMath xmlns:m="http://schemas.openxmlformats.org/officeDocument/2006/math">
                    <m:r>
                      <a:rPr lang="ko-KR" altLang="en-US" sz="2800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2800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ko-KR" altLang="en-US" sz="2800" dirty="0" smtClean="0"/>
                  <a:t>탐욕정책으로 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행동 선택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 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환경으로 부터 다음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r>
                      <a:rPr lang="en-US" altLang="ko-KR" sz="2800" i="1">
                        <a:latin typeface="Cambria Math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ko-KR" altLang="en-US" sz="2800" dirty="0" smtClean="0">
                    <a:sym typeface="Wingdings" panose="05000000000000000000" pitchFamily="2" charset="2"/>
                  </a:rPr>
                  <a:t>와 보상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r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을 받음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최종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(s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, a, 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800" dirty="0" smtClean="0"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 로 큐함수를 업데이트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2800" dirty="0" smtClean="0">
                    <a:sym typeface="Wingdings" panose="05000000000000000000" pitchFamily="2" charset="2"/>
                  </a:rPr>
                  <a:t></a:t>
                </a:r>
                <a:r>
                  <a:rPr lang="ko-KR" altLang="en-US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벨만 최적 방정식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을 이용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909" y="1124744"/>
                <a:ext cx="10515600" cy="5215707"/>
              </a:xfrm>
              <a:blipFill rotWithShape="0"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F8F5DAF9-E285-4364-AF76-256DB05B05D0}"/>
                  </a:ext>
                </a:extLst>
              </p:cNvPr>
              <p:cNvSpPr txBox="1"/>
              <p:nvPr/>
            </p:nvSpPr>
            <p:spPr>
              <a:xfrm>
                <a:off x="1127448" y="5517232"/>
                <a:ext cx="10670554" cy="563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5DAF9-E285-4364-AF76-256DB05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5517232"/>
                <a:ext cx="10670554" cy="5636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4">
                <a:extLst>
                  <a:ext uri="{FF2B5EF4-FFF2-40B4-BE49-F238E27FC236}">
                    <a16:creationId xmlns="" xmlns:a16="http://schemas.microsoft.com/office/drawing/2014/main" id="{69E4C7C7-98E2-4FEB-A36C-03BD720A28F8}"/>
                  </a:ext>
                </a:extLst>
              </p:cNvPr>
              <p:cNvSpPr txBox="1"/>
              <p:nvPr/>
            </p:nvSpPr>
            <p:spPr>
              <a:xfrm>
                <a:off x="1199456" y="2198046"/>
                <a:ext cx="9321589" cy="96116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800" dirty="0" smtClean="0">
                        <a:latin typeface="Cambria Math" panose="02040503050406030204" pitchFamily="18" charset="0"/>
                        <a:ea typeface="HDharmony" charset="-127"/>
                      </a:rPr>
                      <m:t>𝜀</m:t>
                    </m:r>
                    <m:r>
                      <a:rPr lang="en-US" altLang="ko-KR" sz="2800" dirty="0" smtClean="0">
                        <a:latin typeface="Cambria Math" panose="02040503050406030204" pitchFamily="18" charset="0"/>
                        <a:ea typeface="HDharmony" charset="-127"/>
                      </a:rPr>
                      <m:t>−</m:t>
                    </m:r>
                  </m:oMath>
                </a14:m>
                <a:r>
                  <a:rPr lang="ko-KR" altLang="en-US" sz="28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8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28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𝑎𝑟𝑔𝑚𝑎</m:t>
                            </m:r>
                            <m:sSub>
                              <m:sSubPr>
                                <m:ctrlPr>
                                  <a:rPr lang="en-US" altLang="ko-KR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),  1−</m:t>
                            </m:r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altLang="ko-KR" sz="28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7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E4C7C7-98E2-4FEB-A36C-03BD720A2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198046"/>
                <a:ext cx="9321589" cy="9611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그리드월드와 </a:t>
            </a:r>
            <a:r>
              <a:rPr lang="ko-KR" altLang="en-US" dirty="0" err="1"/>
              <a:t>큐러닝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000" b="1" dirty="0" smtClean="0"/>
                  <a:t>1. </a:t>
                </a:r>
                <a:r>
                  <a:rPr lang="ko-KR" altLang="en-US" sz="2000" dirty="0"/>
                  <a:t>현재 상태에서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2000" dirty="0"/>
                  <a:t>-</a:t>
                </a:r>
                <a:r>
                  <a:rPr lang="ko-KR" altLang="en-US" sz="2000" dirty="0"/>
                  <a:t>탐욕 정책에 따라 행동을 선택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2. </a:t>
                </a:r>
                <a:r>
                  <a:rPr lang="ko-KR" altLang="en-US" sz="2000" dirty="0"/>
                  <a:t>선택한 행동으로 환경에서 한 타임스텝을 진행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3. </a:t>
                </a:r>
                <a:r>
                  <a:rPr lang="ko-KR" altLang="en-US" sz="2000" dirty="0"/>
                  <a:t>환경으로부터 보상과 다음 상태를 받음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4. </a:t>
                </a:r>
                <a:r>
                  <a:rPr lang="ko-KR" altLang="en-US" sz="2000" dirty="0"/>
                  <a:t>다음 상태에서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/>
                  <a:t>-</a:t>
                </a:r>
                <a:r>
                  <a:rPr lang="ko-KR" altLang="en-US" sz="2000" dirty="0"/>
                  <a:t>탐욕 정책에 따라 다음 행동을 선택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5. </a:t>
                </a:r>
                <a:r>
                  <a:rPr lang="en-US" altLang="ko-KR" sz="2000" dirty="0"/>
                  <a:t>(s, a, </a:t>
                </a:r>
                <a:r>
                  <a:rPr lang="en-US" altLang="ko-KR" sz="2000" dirty="0" smtClean="0"/>
                  <a:t>r, s”)</a:t>
                </a:r>
                <a:r>
                  <a:rPr lang="ko-KR" altLang="en-US" sz="2000" dirty="0"/>
                  <a:t>을 통해 큐함수를 업데이트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638" t="-1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585BBEA-E85C-449F-AE0C-0689C57648A9}"/>
              </a:ext>
            </a:extLst>
          </p:cNvPr>
          <p:cNvSpPr/>
          <p:nvPr/>
        </p:nvSpPr>
        <p:spPr>
          <a:xfrm>
            <a:off x="4910580" y="3466486"/>
            <a:ext cx="6024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지나가는 상태마다 큐함수를 다 업데이트하다 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HDharmony" charset="-127"/>
              <a:ea typeface="HDharmony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보니까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이제 어떤 행동을 해야 하는지 알겠다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!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753405A-FC46-466B-8088-4F9D83B7237B}"/>
              </a:ext>
            </a:extLst>
          </p:cNvPr>
          <p:cNvSpPr/>
          <p:nvPr/>
        </p:nvSpPr>
        <p:spPr>
          <a:xfrm>
            <a:off x="1279048" y="6427738"/>
            <a:ext cx="76669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https://github.com/rlcode/reinforcement-learning-kr/tree/master/1-grid-world/5-q-learning</a:t>
            </a:r>
            <a:endParaRPr lang="en-US" altLang="ko-KR" sz="1400" dirty="0"/>
          </a:p>
        </p:txBody>
      </p:sp>
      <p:pic>
        <p:nvPicPr>
          <p:cNvPr id="9" name="Q Learning 2017-08-12 오전 1_37_35">
            <a:hlinkClick r:id="" action="ppaction://media"/>
            <a:extLst>
              <a:ext uri="{FF2B5EF4-FFF2-40B4-BE49-F238E27FC236}">
                <a16:creationId xmlns="" xmlns:a16="http://schemas.microsoft.com/office/drawing/2014/main" id="{3F4238E5-0BC7-45D8-BF4D-E15EC0E85F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9047" y="3252737"/>
            <a:ext cx="3009344" cy="30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2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DQN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dirty="0" smtClean="0">
                <a:solidFill>
                  <a:srgbClr val="0096FF"/>
                </a:solidFill>
              </a:rPr>
              <a:t>이해하기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Approximation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124744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ym typeface="Wingdings" panose="05000000000000000000" pitchFamily="2" charset="2"/>
              </a:rPr>
              <a:t>고전 </a:t>
            </a:r>
            <a:r>
              <a:rPr lang="ko-KR" altLang="en-US" sz="2800" smtClean="0">
                <a:sym typeface="Wingdings" panose="05000000000000000000" pitchFamily="2" charset="2"/>
              </a:rPr>
              <a:t>강화학습 한계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400" y="1628800"/>
                <a:ext cx="10729192" cy="46805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모든 상태의 큐함수를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테이블 형태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저장</a:t>
                </a: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각 상태를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방문할 때 마다 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큐함수를 업데이트</a:t>
                </a: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충분히 방문해야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큐함수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에 수렴</a:t>
                </a:r>
                <a:endParaRPr lang="en-US" altLang="ko-KR" sz="22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200000"/>
                  </a:lnSpc>
                  <a:spcBef>
                    <a:spcPts val="0"/>
                  </a:spcBef>
                </a:pPr>
                <a:r>
                  <a:rPr lang="ko-KR" altLang="en-US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가장 큰 문제점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Scalable</a:t>
                </a:r>
                <a:r>
                  <a:rPr lang="ko-KR" altLang="en-US" sz="24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한 문제를 풀기 어렵다</a:t>
                </a:r>
                <a:r>
                  <a:rPr lang="en-US" altLang="ko-KR" sz="24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/>
                </a:r>
                <a:br>
                  <a:rPr lang="en-US" altLang="ko-KR" sz="24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</a:b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TD-gammon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이 학습했던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Backgammon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의 가능한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state 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수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10</m:t>
                        </m:r>
                      </m:e>
                      <m:sup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20</m:t>
                        </m:r>
                      </m:sup>
                    </m:sSup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</m:oMath>
                </a14:m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개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lang="en-US" altLang="ko-KR" dirty="0" err="1">
                    <a:latin typeface="HDharmony" charset="-127"/>
                    <a:ea typeface="HDharmony" charset="-127"/>
                    <a:cs typeface="HDharmony" charset="-127"/>
                  </a:rPr>
                  <a:t>AlphaGo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가 학습했던 바둑의 가능한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state 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수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10</m:t>
                        </m:r>
                      </m:e>
                      <m:sup>
                        <m:r>
                          <a:rPr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2</m:t>
                        </m:r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70</m:t>
                        </m:r>
                      </m:sup>
                    </m:sSup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개</m:t>
                    </m:r>
                  </m:oMath>
                </a14:m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endParaRPr lang="ko-KR" altLang="en-US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Continuous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한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환경은 더욱 어렵다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Robotics, Self-Driving Car</a:t>
                </a:r>
                <a:endParaRPr lang="en-US" altLang="ko-KR" sz="2400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22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628800"/>
                <a:ext cx="10729192" cy="4680520"/>
              </a:xfrm>
              <a:prstGeom prst="rect">
                <a:avLst/>
              </a:prstGeom>
              <a:blipFill rotWithShape="0"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3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예시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3AD5C208-D93B-475D-94E6-FAAA893999C4}"/>
              </a:ext>
            </a:extLst>
          </p:cNvPr>
          <p:cNvSpPr txBox="1">
            <a:spLocks/>
          </p:cNvSpPr>
          <p:nvPr/>
        </p:nvSpPr>
        <p:spPr>
          <a:xfrm>
            <a:off x="831850" y="1134702"/>
            <a:ext cx="10515600" cy="537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</a:rPr>
              <a:t>강화학습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DeepMind</a:t>
            </a:r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en-US" altLang="ko-KR" sz="4400" dirty="0">
                <a:solidFill>
                  <a:srgbClr val="FF000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AlphaGo</a:t>
            </a: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6000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  <a:p>
            <a:pPr algn="ctr"/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6B2246C-1EF9-4B40-8917-5628638A6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05" y="2774870"/>
            <a:ext cx="5651989" cy="31651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F7D94D7-9EBB-4211-A4B3-C1BF07AD8FDE}"/>
              </a:ext>
            </a:extLst>
          </p:cNvPr>
          <p:cNvSpPr/>
          <p:nvPr/>
        </p:nvSpPr>
        <p:spPr>
          <a:xfrm>
            <a:off x="2003502" y="6026898"/>
            <a:ext cx="8184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000" dirty="0">
                <a:cs typeface="Times New Roman" panose="02020603050405020304" pitchFamily="18" charset="0"/>
              </a:rPr>
              <a:t> </a:t>
            </a:r>
            <a:r>
              <a:rPr lang="en-US" altLang="ko-KR" u="sng" dirty="0">
                <a:solidFill>
                  <a:srgbClr val="0563C1"/>
                </a:solidFill>
                <a:cs typeface="Times New Roman" panose="02020603050405020304" pitchFamily="18" charset="0"/>
                <a:hlinkClick r:id="rId3"/>
              </a:rPr>
              <a:t>http://www.popsci.com/googles-alphago-ai-defeats-lee-se-dol-at-game-go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ym typeface="Wingdings" panose="05000000000000000000" pitchFamily="2" charset="2"/>
              </a:rPr>
              <a:t>해결 방안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695400" y="1628800"/>
            <a:ext cx="10729192" cy="468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Scalable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한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State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Space : 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많은 양의 계산량이 필요로 한다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테이블 형태로는 풀기 힘들다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endParaRPr lang="en-US" altLang="ko-KR" sz="2200" dirty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0" lvl="7" indent="0" algn="ctr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Solution : </a:t>
            </a:r>
            <a:r>
              <a:rPr lang="en-US" altLang="ko-KR" sz="2800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 !!</a:t>
            </a: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비슷한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State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는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로 큐함수를 학습한다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endParaRPr lang="en-US" altLang="ko-KR" sz="22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en-US" altLang="ko-KR" sz="2200" u="sng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Gradient Descent + Deep Learning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/>
              </a:rPr>
              <a:t> </a:t>
            </a:r>
            <a:r>
              <a:rPr lang="en-US" altLang="ko-KR" sz="2200" dirty="0" smtClean="0">
                <a:solidFill>
                  <a:srgbClr val="FF9900"/>
                </a:solidFill>
                <a:latin typeface="HDharmony" charset="-127"/>
                <a:ea typeface="HDharmony" charset="-127"/>
                <a:sym typeface="Wingdings"/>
              </a:rPr>
              <a:t>Supervised Learning</a:t>
            </a:r>
            <a:r>
              <a:rPr lang="ko-KR" altLang="en-US" sz="2200" dirty="0" smtClean="0">
                <a:solidFill>
                  <a:srgbClr val="FF9900"/>
                </a:solidFill>
                <a:latin typeface="HDharmony" charset="-127"/>
                <a:ea typeface="HDharmony" charset="-127"/>
                <a:sym typeface="Wingdings"/>
              </a:rPr>
              <a:t> 기법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/>
              </a:rPr>
              <a:t>을 적용</a:t>
            </a: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en-US" altLang="ko-KR" sz="2400" dirty="0" smtClean="0">
                <a:latin typeface="HDharmony" charset="-127"/>
                <a:ea typeface="HDharmony" charset="-127"/>
                <a:cs typeface="HDharmony" charset="-127"/>
              </a:rPr>
              <a:t>Function Approximation : </a:t>
            </a:r>
            <a:br>
              <a:rPr lang="en-US" altLang="ko-KR" sz="2400" dirty="0" smtClean="0">
                <a:latin typeface="HDharmony" charset="-127"/>
                <a:ea typeface="HDharmony" charset="-127"/>
                <a:cs typeface="HDharmony" charset="-127"/>
              </a:rPr>
            </a:br>
            <a:r>
              <a:rPr lang="en-US" altLang="ko-KR" sz="2000" dirty="0" smtClean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Target function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을 정의하고 그 </a:t>
            </a:r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T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arget function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을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approximate 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하기</a:t>
            </a:r>
            <a:endParaRPr lang="en-US" altLang="ko-KR" sz="22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Ex) </a:t>
            </a:r>
            <a:r>
              <a:rPr lang="en-US" altLang="ko-KR" sz="2800" dirty="0" smtClean="0">
                <a:solidFill>
                  <a:srgbClr val="FF9900"/>
                </a:solidFill>
                <a:sym typeface="Wingdings" panose="05000000000000000000" pitchFamily="2" charset="2"/>
              </a:rPr>
              <a:t>Q-Learning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695400" y="1628800"/>
            <a:ext cx="10729192" cy="468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Target Function : 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큐함수</a:t>
            </a:r>
            <a:endParaRPr lang="en-US" altLang="ko-KR" sz="28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큐함수의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Parameter</a:t>
            </a: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에이전트가 방문한 상태들의 큐함수를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</a:t>
            </a: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TD-error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의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Gradient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를 최소화하는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Parameter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로 업데이트</a:t>
            </a:r>
            <a:endParaRPr lang="en-US" altLang="ko-KR" sz="28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403052"/>
            <a:ext cx="5760640" cy="1330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81" y="2277681"/>
            <a:ext cx="3312368" cy="72611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251515" y="4768596"/>
            <a:ext cx="3188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</a:rPr>
              <a:t>Loss Function =&gt;</a:t>
            </a:r>
            <a:endParaRPr kumimoji="1" lang="ko-KR" altLang="en-US" sz="2800" dirty="0">
              <a:solidFill>
                <a:srgbClr val="0096FF"/>
              </a:solidFill>
              <a:latin typeface="HDharmony M" charset="-127"/>
              <a:ea typeface="HDharmony M" charset="-127"/>
              <a:cs typeface="HDharmony M" charset="-127"/>
            </a:endParaRPr>
          </a:p>
        </p:txBody>
      </p:sp>
      <p:cxnSp>
        <p:nvCxnSpPr>
          <p:cNvPr id="8" name="직선 연결선 4">
            <a:extLst>
              <a:ext uri="{FF2B5EF4-FFF2-40B4-BE49-F238E27FC236}">
                <a16:creationId xmlns:a16="http://schemas.microsoft.com/office/drawing/2014/main" xmlns="" id="{11977F5B-9FB9-4303-8145-6256F02ED832}"/>
              </a:ext>
            </a:extLst>
          </p:cNvPr>
          <p:cNvCxnSpPr>
            <a:cxnSpLocks/>
          </p:cNvCxnSpPr>
          <p:nvPr/>
        </p:nvCxnSpPr>
        <p:spPr>
          <a:xfrm>
            <a:off x="4727848" y="5464015"/>
            <a:ext cx="30128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xmlns="" id="{A791B005-E9BA-4A7E-82FA-EB7AC6FE39CF}"/>
              </a:ext>
            </a:extLst>
          </p:cNvPr>
          <p:cNvSpPr txBox="1"/>
          <p:nvPr/>
        </p:nvSpPr>
        <p:spPr>
          <a:xfrm>
            <a:off x="5271602" y="5575638"/>
            <a:ext cx="180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HDharmony" charset="-127"/>
                <a:ea typeface="HDharmony" charset="-127"/>
              </a:rPr>
              <a:t>정답</a:t>
            </a:r>
            <a:endParaRPr lang="ko-KR" altLang="en-US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10" name="직선 연결선 10">
            <a:extLst>
              <a:ext uri="{FF2B5EF4-FFF2-40B4-BE49-F238E27FC236}">
                <a16:creationId xmlns:a16="http://schemas.microsoft.com/office/drawing/2014/main" xmlns="" id="{8FC4F057-4D4B-42C9-93DE-1072C6BFD5D3}"/>
              </a:ext>
            </a:extLst>
          </p:cNvPr>
          <p:cNvCxnSpPr>
            <a:cxnSpLocks/>
          </p:cNvCxnSpPr>
          <p:nvPr/>
        </p:nvCxnSpPr>
        <p:spPr>
          <a:xfrm>
            <a:off x="8328248" y="5462651"/>
            <a:ext cx="9034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C437E063-E0EE-4719-997A-6550FB2C053F}"/>
              </a:ext>
            </a:extLst>
          </p:cNvPr>
          <p:cNvSpPr txBox="1"/>
          <p:nvPr/>
        </p:nvSpPr>
        <p:spPr>
          <a:xfrm>
            <a:off x="7897967" y="5572702"/>
            <a:ext cx="180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HDharmony" charset="-127"/>
                <a:ea typeface="HDharmony" charset="-127"/>
              </a:rPr>
              <a:t>예측</a:t>
            </a:r>
            <a:endParaRPr lang="ko-KR" altLang="en-US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5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584" y="1124744"/>
            <a:ext cx="7706072" cy="1208238"/>
          </a:xfrm>
        </p:spPr>
        <p:txBody>
          <a:bodyPr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altLang="ko-KR" sz="2800" dirty="0">
                <a:sym typeface="Wingdings" panose="05000000000000000000" pitchFamily="2" charset="2"/>
              </a:rPr>
              <a:t>Function Approximation</a:t>
            </a:r>
            <a:r>
              <a:rPr lang="ko-KR" altLang="en-US" sz="2800" dirty="0">
                <a:sym typeface="Wingdings" panose="05000000000000000000" pitchFamily="2" charset="2"/>
              </a:rPr>
              <a:t>으로 큐함수 </a:t>
            </a:r>
            <a:r>
              <a:rPr lang="ko-KR" altLang="en-US" sz="2800" dirty="0" smtClean="0">
                <a:sym typeface="Wingdings" panose="05000000000000000000" pitchFamily="2" charset="2"/>
              </a:rPr>
              <a:t>근사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Input : State</a:t>
            </a:r>
          </a:p>
          <a:p>
            <a:pPr marL="0" indent="0" algn="ctr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Output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>: </a:t>
            </a:r>
            <a:r>
              <a:rPr lang="ko-KR" altLang="en-US" sz="2800" dirty="0" smtClean="0">
                <a:sym typeface="Wingdings" panose="05000000000000000000" pitchFamily="2" charset="2"/>
              </a:rPr>
              <a:t>큐함수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204864"/>
            <a:ext cx="8208912" cy="38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Mean Square error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584" y="1124744"/>
            <a:ext cx="7706072" cy="1584176"/>
          </a:xfrm>
        </p:spPr>
        <p:txBody>
          <a:bodyPr anchor="t">
            <a:normAutofit fontScale="92500"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큐함수 </a:t>
            </a:r>
            <a:r>
              <a:rPr lang="en-US" altLang="ko-KR" sz="2800" dirty="0" smtClean="0">
                <a:sym typeface="Wingdings" panose="05000000000000000000" pitchFamily="2" charset="2"/>
              </a:rPr>
              <a:t>: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>Regression(</a:t>
            </a:r>
            <a:r>
              <a:rPr lang="ko-KR" altLang="en-US" sz="2800" dirty="0" smtClean="0">
                <a:sym typeface="Wingdings" panose="05000000000000000000" pitchFamily="2" charset="2"/>
              </a:rPr>
              <a:t>연속적인 값</a:t>
            </a:r>
            <a:r>
              <a:rPr lang="en-US" altLang="ko-KR" sz="2800" dirty="0" smtClean="0">
                <a:sym typeface="Wingdings" panose="05000000000000000000" pitchFamily="2" charset="2"/>
              </a:rPr>
              <a:t>)</a:t>
            </a:r>
          </a:p>
          <a:p>
            <a:pPr>
              <a:buFont typeface="Wingdings" charset="2"/>
              <a:buChar char="à"/>
            </a:pPr>
            <a:r>
              <a:rPr lang="ko-KR" altLang="en-US" sz="2800" dirty="0" smtClean="0">
                <a:sym typeface="Wingdings"/>
              </a:rPr>
              <a:t> </a:t>
            </a:r>
            <a:r>
              <a:rPr lang="en-US" altLang="ko-KR" sz="2800" dirty="0" smtClean="0">
                <a:sym typeface="Wingdings"/>
              </a:rPr>
              <a:t>Mean Square Error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>
              <a:buFont typeface="Wingdings" charset="2"/>
              <a:buChar char="à"/>
            </a:pPr>
            <a:r>
              <a:rPr lang="ko-KR" altLang="en-US" sz="2800" dirty="0" smtClean="0">
                <a:sym typeface="Wingdings" panose="05000000000000000000" pitchFamily="2" charset="2"/>
              </a:rPr>
              <a:t> 정답</a:t>
            </a:r>
            <a:r>
              <a:rPr lang="en-US" altLang="ko-KR" sz="2800" dirty="0" smtClean="0">
                <a:sym typeface="Wingdings" panose="05000000000000000000" pitchFamily="2" charset="2"/>
              </a:rPr>
              <a:t>(Target)</a:t>
            </a:r>
            <a:r>
              <a:rPr lang="ko-KR" altLang="en-US" sz="2800" dirty="0" smtClean="0">
                <a:sym typeface="Wingdings" panose="05000000000000000000" pitchFamily="2" charset="2"/>
              </a:rPr>
              <a:t>과 예측</a:t>
            </a:r>
            <a:r>
              <a:rPr lang="en-US" altLang="ko-KR" sz="2800" dirty="0" smtClean="0">
                <a:sym typeface="Wingdings" panose="05000000000000000000" pitchFamily="2" charset="2"/>
              </a:rPr>
              <a:t>(Prediction)</a:t>
            </a:r>
            <a:r>
              <a:rPr lang="ko-KR" altLang="en-US" sz="2800" dirty="0" smtClean="0">
                <a:sym typeface="Wingdings" panose="05000000000000000000" pitchFamily="2" charset="2"/>
              </a:rPr>
              <a:t>의 오차를 최소화</a:t>
            </a:r>
            <a:endParaRPr lang="en-US" altLang="ko-KR" sz="2800" dirty="0" smtClean="0">
              <a:sym typeface="Wingding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63876"/>
            <a:ext cx="10058400" cy="31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예시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3AD5C208-D93B-475D-94E6-FAAA893999C4}"/>
              </a:ext>
            </a:extLst>
          </p:cNvPr>
          <p:cNvSpPr txBox="1">
            <a:spLocks/>
          </p:cNvSpPr>
          <p:nvPr/>
        </p:nvSpPr>
        <p:spPr>
          <a:xfrm>
            <a:off x="831850" y="1134702"/>
            <a:ext cx="10515600" cy="537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DeepMind</a:t>
            </a:r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en-US" altLang="ko-KR" sz="4400" dirty="0">
                <a:solidFill>
                  <a:srgbClr val="FF000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Atari  DQN</a:t>
            </a:r>
          </a:p>
          <a:p>
            <a:pPr algn="ctr"/>
            <a:endParaRPr lang="en-US" altLang="ko-KR" sz="4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6000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  <a:p>
            <a:pPr algn="ctr"/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75CDF62-9EF8-4024-B5F2-24CB3EA1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39" y="2882254"/>
            <a:ext cx="2263541" cy="29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예시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3AD5C208-D93B-475D-94E6-FAAA893999C4}"/>
              </a:ext>
            </a:extLst>
          </p:cNvPr>
          <p:cNvSpPr txBox="1">
            <a:spLocks/>
          </p:cNvSpPr>
          <p:nvPr/>
        </p:nvSpPr>
        <p:spPr>
          <a:xfrm>
            <a:off x="831850" y="1134702"/>
            <a:ext cx="10515600" cy="5379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Atari Breakout </a:t>
            </a:r>
            <a:r>
              <a:rPr lang="ko-KR" altLang="en-US" sz="32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학습 과정</a:t>
            </a:r>
            <a:endParaRPr lang="en-US" altLang="ko-KR" sz="3200" dirty="0">
              <a:solidFill>
                <a:schemeClr val="tx1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6000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  <a:p>
            <a:pPr algn="ctr"/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C__Users_dnddn_PycharmProjects_reinforcement-learning-kr_3-atari_1-breakout_play_dqn_model.py 2017-08-09 오전 12_58_42">
            <a:hlinkClick r:id="" action="ppaction://media"/>
            <a:extLst>
              <a:ext uri="{FF2B5EF4-FFF2-40B4-BE49-F238E27FC236}">
                <a16:creationId xmlns="" xmlns:a16="http://schemas.microsoft.com/office/drawing/2014/main" id="{37A0BD08-5F57-40FB-882C-C8BCB763B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72240" y="2646946"/>
            <a:ext cx="2711809" cy="3135529"/>
          </a:xfrm>
          <a:prstGeom prst="rect">
            <a:avLst/>
          </a:prstGeom>
        </p:spPr>
      </p:pic>
      <p:pic>
        <p:nvPicPr>
          <p:cNvPr id="6" name="C__Users_dnddn_PycharmProjects_reinforcement-learning-kr_3-atari_1-breakout_play_dqn_model.py 2017-08-09 오전 1_04_40">
            <a:hlinkClick r:id="" action="ppaction://media"/>
            <a:extLst>
              <a:ext uri="{FF2B5EF4-FFF2-40B4-BE49-F238E27FC236}">
                <a16:creationId xmlns="" xmlns:a16="http://schemas.microsoft.com/office/drawing/2014/main" id="{BBB32306-97E7-4C12-A932-51DCC6EDC6C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56585" y="2650337"/>
            <a:ext cx="2708876" cy="3132138"/>
          </a:xfrm>
          <a:prstGeom prst="rect">
            <a:avLst/>
          </a:prstGeom>
        </p:spPr>
      </p:pic>
      <p:pic>
        <p:nvPicPr>
          <p:cNvPr id="7" name="C__Users_dnddn_PycharmProjects_reinforcement-learning-kr_3-atari_1-breakout_play_dqn_model.py 2017-08-09 오전 1_11_12">
            <a:hlinkClick r:id="" action="ppaction://media"/>
            <a:extLst>
              <a:ext uri="{FF2B5EF4-FFF2-40B4-BE49-F238E27FC236}">
                <a16:creationId xmlns="" xmlns:a16="http://schemas.microsoft.com/office/drawing/2014/main" id="{7D5FBF00-53D1-4BEB-BDF5-41AE1D17C45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37997" y="2646945"/>
            <a:ext cx="2711809" cy="3135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3024BBA-70BC-4FFD-889D-02C42D155961}"/>
              </a:ext>
            </a:extLst>
          </p:cNvPr>
          <p:cNvSpPr txBox="1"/>
          <p:nvPr/>
        </p:nvSpPr>
        <p:spPr>
          <a:xfrm>
            <a:off x="1232033" y="6060526"/>
            <a:ext cx="262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Dharmony" charset="-127"/>
                <a:ea typeface="HDharmony" charset="-127"/>
              </a:rPr>
              <a:t>1000 </a:t>
            </a:r>
            <a:r>
              <a:rPr lang="ko-KR" altLang="en-US" dirty="0">
                <a:latin typeface="HDharmony" charset="-127"/>
                <a:ea typeface="HDharmony" charset="-127"/>
              </a:rPr>
              <a:t>에피소드 학습 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B780A4-D889-4FD1-B6FC-83F38D820806}"/>
              </a:ext>
            </a:extLst>
          </p:cNvPr>
          <p:cNvSpPr txBox="1"/>
          <p:nvPr/>
        </p:nvSpPr>
        <p:spPr>
          <a:xfrm>
            <a:off x="4775801" y="6060526"/>
            <a:ext cx="262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Dharmony" charset="-127"/>
                <a:ea typeface="HDharmony" charset="-127"/>
              </a:rPr>
              <a:t>3000 </a:t>
            </a:r>
            <a:r>
              <a:rPr lang="ko-KR" altLang="en-US" dirty="0">
                <a:latin typeface="HDharmony" charset="-127"/>
                <a:ea typeface="HDharmony" charset="-127"/>
              </a:rPr>
              <a:t>에피소드 학습 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891D7C8-4FB1-42B6-9E42-0D795D2E262E}"/>
              </a:ext>
            </a:extLst>
          </p:cNvPr>
          <p:cNvSpPr txBox="1"/>
          <p:nvPr/>
        </p:nvSpPr>
        <p:spPr>
          <a:xfrm>
            <a:off x="8239291" y="6058940"/>
            <a:ext cx="262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Dharmony" charset="-127"/>
                <a:ea typeface="HDharmony" charset="-127"/>
              </a:rPr>
              <a:t>5000 </a:t>
            </a:r>
            <a:r>
              <a:rPr lang="ko-KR" altLang="en-US" dirty="0">
                <a:latin typeface="HDharmony" charset="-127"/>
                <a:ea typeface="HDharmony" charset="-127"/>
              </a:rPr>
              <a:t>에피소드 학습 후</a:t>
            </a:r>
          </a:p>
        </p:txBody>
      </p:sp>
    </p:spTree>
    <p:extLst>
      <p:ext uri="{BB962C8B-B14F-4D97-AF65-F5344CB8AC3E}">
        <p14:creationId xmlns:p14="http://schemas.microsoft.com/office/powerpoint/2010/main" val="253087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14643</TotalTime>
  <Words>2474</Words>
  <Application>Microsoft Macintosh PowerPoint</Application>
  <PresentationFormat>와이드스크린</PresentationFormat>
  <Paragraphs>338</Paragraphs>
  <Slides>73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6" baseType="lpstr">
      <vt:lpstr>나눔명조</vt:lpstr>
      <vt:lpstr>맑은 고딕</vt:lpstr>
      <vt:lpstr>배달의민족 주아</vt:lpstr>
      <vt:lpstr>Arial</vt:lpstr>
      <vt:lpstr>BM JUA_OTF</vt:lpstr>
      <vt:lpstr>Cambria Math</vt:lpstr>
      <vt:lpstr>HDharmony</vt:lpstr>
      <vt:lpstr>HDharmony M</vt:lpstr>
      <vt:lpstr>Mangal</vt:lpstr>
      <vt:lpstr>Nanum Gothic</vt:lpstr>
      <vt:lpstr>Times New Roman</vt:lpstr>
      <vt:lpstr>Wingdings</vt:lpstr>
      <vt:lpstr>Office 테마</vt:lpstr>
      <vt:lpstr>강화학습 기초부터 DQN까지</vt:lpstr>
      <vt:lpstr>강사 이의령 약력</vt:lpstr>
      <vt:lpstr>목차</vt:lpstr>
      <vt:lpstr>1. 1. 강화학습이란 무엇인가</vt:lpstr>
      <vt:lpstr>Machine Learning의 종류</vt:lpstr>
      <vt:lpstr>강화학습 정의</vt:lpstr>
      <vt:lpstr>강화학습의 예시</vt:lpstr>
      <vt:lpstr>강화학습의 예시</vt:lpstr>
      <vt:lpstr>강화학습의 예시</vt:lpstr>
      <vt:lpstr>행동심리학의 강화이론</vt:lpstr>
      <vt:lpstr>실제 사례(?)</vt:lpstr>
      <vt:lpstr>1. 2. 강화학습 기초</vt:lpstr>
      <vt:lpstr>강화학습 구성 요소</vt:lpstr>
      <vt:lpstr>에이전트  상태를 관찰, 행동을 선택 </vt:lpstr>
      <vt:lpstr>환경  에이전트를 제외한 나머지</vt:lpstr>
      <vt:lpstr>무엇을 관찰?  상태(state), 보상(reward) </vt:lpstr>
      <vt:lpstr>상태(s)  현재 상황을 나타내는 정보</vt:lpstr>
      <vt:lpstr>보상(r)  행동의 좋고 나쁨을 알려주는 정보</vt:lpstr>
      <vt:lpstr>에이전트와 환경의 상호작용 과정</vt:lpstr>
      <vt:lpstr>필요 조건 &amp; 제한점</vt:lpstr>
      <vt:lpstr>MDP  (Markov Decision Process)</vt:lpstr>
      <vt:lpstr>MDP (Markov Decision Process) 정의</vt:lpstr>
      <vt:lpstr>MDP (Markov Decision Process) 정의</vt:lpstr>
      <vt:lpstr>그리드 월드  간단한 강화학습 예제 </vt:lpstr>
      <vt:lpstr>그리드 월드의 MDP (Markov Decision Process)</vt:lpstr>
      <vt:lpstr>가치함수 (Value function)</vt:lpstr>
      <vt:lpstr>어떻게 행동을 선택?  판단 기준의 필요  가치함수(Value function)</vt:lpstr>
      <vt:lpstr>가치함수 (Value function)</vt:lpstr>
      <vt:lpstr>가치함수 (Value function)</vt:lpstr>
      <vt:lpstr>가치함수 (Value function)</vt:lpstr>
      <vt:lpstr>가치함수 (Value function)</vt:lpstr>
      <vt:lpstr>가치함수 (Value function)</vt:lpstr>
      <vt:lpstr>큐함수(Q function)</vt:lpstr>
      <vt:lpstr>정책(Policy)</vt:lpstr>
      <vt:lpstr>벨만방정식 (Bellman Equation)</vt:lpstr>
      <vt:lpstr>벨만 기대 방정식(Bellman equation)</vt:lpstr>
      <vt:lpstr>벨만 기대 방정식(Bellman equation)</vt:lpstr>
      <vt:lpstr>벨만 기대 방정식(Bellman equation)</vt:lpstr>
      <vt:lpstr>벨만 최적 방정식(Bellman equation)</vt:lpstr>
      <vt:lpstr>다이내믹 프로그래밍 정책 이터레이션</vt:lpstr>
      <vt:lpstr>다이내믹 프로그래밍</vt:lpstr>
      <vt:lpstr>정책 이터레이션(Policy iteration)</vt:lpstr>
      <vt:lpstr>정책 이터레이션(Policy iteration)</vt:lpstr>
      <vt:lpstr>정책 평가(Policy Evaluation)</vt:lpstr>
      <vt:lpstr>정책 평가(Policy Evaluation)</vt:lpstr>
      <vt:lpstr>     자, 평가를 했으면 어떤 기준으로 정책 발전?   탐욕 정책(Greedy Policy) = 가장 큰 큐함수</vt:lpstr>
      <vt:lpstr>정책 발전(Policy Improvement)</vt:lpstr>
      <vt:lpstr>정책 발전(Policy Improvement)</vt:lpstr>
      <vt:lpstr>정책 이터레이션 실습</vt:lpstr>
      <vt:lpstr>다이내믹 프로그래밍의 한계점</vt:lpstr>
      <vt:lpstr>Model - Free  Reinforcement Learning</vt:lpstr>
      <vt:lpstr>Model-Free Reinforcement Learning</vt:lpstr>
      <vt:lpstr>Model-Free Reinforcement Learning</vt:lpstr>
      <vt:lpstr>Model-Free Reinforcement Learning</vt:lpstr>
      <vt:lpstr>샘플링과 가치함수 업데이트</vt:lpstr>
      <vt:lpstr>Monte Carlo Prediction</vt:lpstr>
      <vt:lpstr>Temporal Difference Learning(시간차 학습)</vt:lpstr>
      <vt:lpstr>Temporal Difference Learning</vt:lpstr>
      <vt:lpstr>Temporal Difference Learning</vt:lpstr>
      <vt:lpstr>Q – Learning 큐러닝</vt:lpstr>
      <vt:lpstr>어떻게 학습?  큐함수의 업데이트 + Exploration(탐험) </vt:lpstr>
      <vt:lpstr>Exploration vs Exploitation</vt:lpstr>
      <vt:lpstr>ε-탐욕정책</vt:lpstr>
      <vt:lpstr>큐러닝(Q-Learning)</vt:lpstr>
      <vt:lpstr>큐러닝(Q-Learning)</vt:lpstr>
      <vt:lpstr>그리드월드와 큐러닝</vt:lpstr>
      <vt:lpstr>DQN  이해하기</vt:lpstr>
      <vt:lpstr>Function Approximation</vt:lpstr>
      <vt:lpstr>Function Approximation </vt:lpstr>
      <vt:lpstr>Function Approximation </vt:lpstr>
      <vt:lpstr>Function Approximation </vt:lpstr>
      <vt:lpstr>Function Approximation </vt:lpstr>
      <vt:lpstr>Mean Square error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Woongwon Lee</dc:creator>
  <cp:lastModifiedBy>이의령</cp:lastModifiedBy>
  <cp:revision>364</cp:revision>
  <cp:lastPrinted>2017-08-16T03:08:34Z</cp:lastPrinted>
  <dcterms:created xsi:type="dcterms:W3CDTF">2017-04-05T12:04:05Z</dcterms:created>
  <dcterms:modified xsi:type="dcterms:W3CDTF">2018-07-20T00:14:11Z</dcterms:modified>
</cp:coreProperties>
</file>